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1F58F9"/>
    <a:srgbClr val="F3FFF3"/>
    <a:srgbClr val="CCF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44802</c:v>
                </c:pt>
                <c:pt idx="1">
                  <c:v>44809</c:v>
                </c:pt>
                <c:pt idx="2">
                  <c:v>44816</c:v>
                </c:pt>
                <c:pt idx="3">
                  <c:v>44823</c:v>
                </c:pt>
                <c:pt idx="4">
                  <c:v>44828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3000</c:v>
                </c:pt>
                <c:pt idx="1">
                  <c:v>1400</c:v>
                </c:pt>
                <c:pt idx="2">
                  <c:v>2800</c:v>
                </c:pt>
                <c:pt idx="3">
                  <c:v>1200</c:v>
                </c:pt>
                <c:pt idx="4">
                  <c:v>1500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20-4868-A602-AD3826F158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44802</c:v>
                </c:pt>
                <c:pt idx="1">
                  <c:v>44809</c:v>
                </c:pt>
                <c:pt idx="2">
                  <c:v>44816</c:v>
                </c:pt>
                <c:pt idx="3">
                  <c:v>44823</c:v>
                </c:pt>
                <c:pt idx="4">
                  <c:v>44828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2800</c:v>
                </c:pt>
                <c:pt idx="1">
                  <c:v>800</c:v>
                </c:pt>
                <c:pt idx="2">
                  <c:v>3100</c:v>
                </c:pt>
                <c:pt idx="3">
                  <c:v>600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20-4868-A602-AD3826F15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033352"/>
        <c:axId val="269033736"/>
      </c:areaChart>
      <c:dateAx>
        <c:axId val="2690333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033736"/>
        <c:crosses val="autoZero"/>
        <c:auto val="1"/>
        <c:lblOffset val="100"/>
        <c:baseTimeUnit val="days"/>
      </c:dateAx>
      <c:valAx>
        <c:axId val="26903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0333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E9562-109D-48EB-90B9-86D072E6C13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AEFA6-C5F1-45BC-908A-696A577C5284}">
      <dgm:prSet phldrT="[Текст]"/>
      <dgm:spPr>
        <a:solidFill>
          <a:srgbClr val="007635"/>
        </a:solidFill>
      </dgm:spPr>
      <dgm:t>
        <a:bodyPr/>
        <a:lstStyle/>
        <a:p>
          <a:r>
            <a:rPr lang="en-US" dirty="0"/>
            <a:t>Study Funds</a:t>
          </a:r>
          <a:endParaRPr lang="ru-RU" dirty="0"/>
        </a:p>
      </dgm:t>
    </dgm:pt>
    <dgm:pt modelId="{7D9C3201-15A4-4935-9EC8-B22A11D6E33D}" type="parTrans" cxnId="{8678D264-D1ED-4E1D-BE5F-F03F419B384D}">
      <dgm:prSet/>
      <dgm:spPr/>
      <dgm:t>
        <a:bodyPr/>
        <a:lstStyle/>
        <a:p>
          <a:endParaRPr lang="ru-RU"/>
        </a:p>
      </dgm:t>
    </dgm:pt>
    <dgm:pt modelId="{B35D0785-2CD9-4E22-8786-5CE8AD9A8B29}" type="sibTrans" cxnId="{8678D264-D1ED-4E1D-BE5F-F03F419B384D}">
      <dgm:prSet/>
      <dgm:spPr/>
      <dgm:t>
        <a:bodyPr/>
        <a:lstStyle/>
        <a:p>
          <a:endParaRPr lang="ru-RU"/>
        </a:p>
      </dgm:t>
    </dgm:pt>
    <dgm:pt modelId="{767A6AFD-F09D-45ED-B90A-7FD30054A5C8}">
      <dgm:prSet phldrT="[Текст]"/>
      <dgm:spPr/>
      <dgm:t>
        <a:bodyPr/>
        <a:lstStyle/>
        <a:p>
          <a:r>
            <a:rPr lang="en-US" dirty="0"/>
            <a:t>Take notes of your financial flow</a:t>
          </a:r>
          <a:endParaRPr lang="ru-RU" dirty="0"/>
        </a:p>
      </dgm:t>
    </dgm:pt>
    <dgm:pt modelId="{BD24C1FE-11A9-4A6A-9C9D-2E60936C4776}" type="parTrans" cxnId="{5F035F30-4470-4721-B8C2-29A89A513C98}">
      <dgm:prSet/>
      <dgm:spPr/>
      <dgm:t>
        <a:bodyPr/>
        <a:lstStyle/>
        <a:p>
          <a:endParaRPr lang="ru-RU"/>
        </a:p>
      </dgm:t>
    </dgm:pt>
    <dgm:pt modelId="{824E9346-F6FC-4E1C-8999-B6A4004D86E5}" type="sibTrans" cxnId="{5F035F30-4470-4721-B8C2-29A89A513C98}">
      <dgm:prSet/>
      <dgm:spPr/>
      <dgm:t>
        <a:bodyPr/>
        <a:lstStyle/>
        <a:p>
          <a:endParaRPr lang="ru-RU"/>
        </a:p>
      </dgm:t>
    </dgm:pt>
    <dgm:pt modelId="{7F0AC1C7-9841-415F-BC9D-FDC38479610C}">
      <dgm:prSet phldrT="[Текст]"/>
      <dgm:spPr/>
      <dgm:t>
        <a:bodyPr/>
        <a:lstStyle/>
        <a:p>
          <a:r>
            <a:rPr lang="en-US" dirty="0"/>
            <a:t>Analyze Expenses </a:t>
          </a:r>
          <a:endParaRPr lang="ru-RU" dirty="0"/>
        </a:p>
      </dgm:t>
    </dgm:pt>
    <dgm:pt modelId="{AD1AE49F-DB81-4329-8583-5DCC183594FD}" type="parTrans" cxnId="{3039E42D-C28E-4FD2-8BE9-CE54DC3C1297}">
      <dgm:prSet/>
      <dgm:spPr/>
      <dgm:t>
        <a:bodyPr/>
        <a:lstStyle/>
        <a:p>
          <a:endParaRPr lang="ru-RU"/>
        </a:p>
      </dgm:t>
    </dgm:pt>
    <dgm:pt modelId="{6CFE7E0E-9615-4BDB-A571-7D7B14BC6163}" type="sibTrans" cxnId="{3039E42D-C28E-4FD2-8BE9-CE54DC3C1297}">
      <dgm:prSet/>
      <dgm:spPr/>
      <dgm:t>
        <a:bodyPr/>
        <a:lstStyle/>
        <a:p>
          <a:endParaRPr lang="ru-RU"/>
        </a:p>
      </dgm:t>
    </dgm:pt>
    <dgm:pt modelId="{50422B55-2C2A-4098-8131-91E62C2AE9BC}">
      <dgm:prSet phldrT="[Текст]"/>
      <dgm:spPr/>
      <dgm:t>
        <a:bodyPr/>
        <a:lstStyle/>
        <a:p>
          <a:r>
            <a:rPr lang="en-US" dirty="0"/>
            <a:t>Take control over your outcome</a:t>
          </a:r>
          <a:endParaRPr lang="ru-RU" dirty="0"/>
        </a:p>
      </dgm:t>
    </dgm:pt>
    <dgm:pt modelId="{503BCE42-0CDF-4FBB-AD11-E7AA56402509}" type="parTrans" cxnId="{FEAB521F-29DC-4F65-9705-D690C4D4FD63}">
      <dgm:prSet/>
      <dgm:spPr/>
      <dgm:t>
        <a:bodyPr/>
        <a:lstStyle/>
        <a:p>
          <a:endParaRPr lang="ru-RU"/>
        </a:p>
      </dgm:t>
    </dgm:pt>
    <dgm:pt modelId="{5DDD1F6A-02B6-4390-A503-16869BCA2B01}" type="sibTrans" cxnId="{FEAB521F-29DC-4F65-9705-D690C4D4FD63}">
      <dgm:prSet/>
      <dgm:spPr/>
      <dgm:t>
        <a:bodyPr/>
        <a:lstStyle/>
        <a:p>
          <a:endParaRPr lang="ru-RU"/>
        </a:p>
      </dgm:t>
    </dgm:pt>
    <dgm:pt modelId="{39B11009-C51D-450F-8D59-393981AB80C3}">
      <dgm:prSet phldrT="[Текст]"/>
      <dgm:spPr>
        <a:solidFill>
          <a:srgbClr val="1F58F9"/>
        </a:solidFill>
      </dgm:spPr>
      <dgm:t>
        <a:bodyPr/>
        <a:lstStyle/>
        <a:p>
          <a:r>
            <a:rPr lang="en-US" dirty="0"/>
            <a:t>Plan for the Future</a:t>
          </a:r>
          <a:endParaRPr lang="ru-RU" dirty="0"/>
        </a:p>
      </dgm:t>
    </dgm:pt>
    <dgm:pt modelId="{8686C6FA-2FCA-4F8F-99AB-396BBA87CA4B}" type="parTrans" cxnId="{07275F9F-2518-4E48-BF4C-38BB112DD97F}">
      <dgm:prSet/>
      <dgm:spPr/>
      <dgm:t>
        <a:bodyPr/>
        <a:lstStyle/>
        <a:p>
          <a:endParaRPr lang="ru-RU"/>
        </a:p>
      </dgm:t>
    </dgm:pt>
    <dgm:pt modelId="{2733F118-1CF9-4E89-B52D-5FC091CCDBC8}" type="sibTrans" cxnId="{07275F9F-2518-4E48-BF4C-38BB112DD97F}">
      <dgm:prSet/>
      <dgm:spPr/>
      <dgm:t>
        <a:bodyPr/>
        <a:lstStyle/>
        <a:p>
          <a:endParaRPr lang="ru-RU"/>
        </a:p>
      </dgm:t>
    </dgm:pt>
    <dgm:pt modelId="{C99EB6F1-1232-4AEE-9C21-C30BCD786983}">
      <dgm:prSet phldrT="[Текст]"/>
      <dgm:spPr/>
      <dgm:t>
        <a:bodyPr/>
        <a:lstStyle/>
        <a:p>
          <a:r>
            <a:rPr lang="en-US" dirty="0"/>
            <a:t>Consider long-term outlook and goals</a:t>
          </a:r>
          <a:endParaRPr lang="ru-RU" dirty="0"/>
        </a:p>
      </dgm:t>
    </dgm:pt>
    <dgm:pt modelId="{2DC1DEF5-92B0-4161-B7A9-63E9D55994F7}" type="parTrans" cxnId="{8FDCCDAE-087C-45A0-A586-43C9E96F91FC}">
      <dgm:prSet/>
      <dgm:spPr/>
      <dgm:t>
        <a:bodyPr/>
        <a:lstStyle/>
        <a:p>
          <a:endParaRPr lang="ru-RU"/>
        </a:p>
      </dgm:t>
    </dgm:pt>
    <dgm:pt modelId="{4AB3D4E0-652D-4CAE-AA00-42C03711DD2A}" type="sibTrans" cxnId="{8FDCCDAE-087C-45A0-A586-43C9E96F91FC}">
      <dgm:prSet/>
      <dgm:spPr/>
      <dgm:t>
        <a:bodyPr/>
        <a:lstStyle/>
        <a:p>
          <a:endParaRPr lang="ru-RU"/>
        </a:p>
      </dgm:t>
    </dgm:pt>
    <dgm:pt modelId="{B72E435B-98DF-49A7-8C29-C3FCA9B54D38}" type="pres">
      <dgm:prSet presAssocID="{8F5E9562-109D-48EB-90B9-86D072E6C1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8C1073-702E-44A5-8C62-7DFA64E44D8A}" type="pres">
      <dgm:prSet presAssocID="{A65AEFA6-C5F1-45BC-908A-696A577C5284}" presName="composite" presStyleCnt="0"/>
      <dgm:spPr/>
    </dgm:pt>
    <dgm:pt modelId="{DF98BF4A-62B2-4B92-A324-16F8BCC3B6BD}" type="pres">
      <dgm:prSet presAssocID="{A65AEFA6-C5F1-45BC-908A-696A577C528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D453C-2D40-4F33-AB57-28E90400C8FA}" type="pres">
      <dgm:prSet presAssocID="{A65AEFA6-C5F1-45BC-908A-696A577C5284}" presName="parSh" presStyleLbl="node1" presStyleIdx="0" presStyleCnt="3"/>
      <dgm:spPr/>
      <dgm:t>
        <a:bodyPr/>
        <a:lstStyle/>
        <a:p>
          <a:endParaRPr lang="ru-RU"/>
        </a:p>
      </dgm:t>
    </dgm:pt>
    <dgm:pt modelId="{F82AA76B-4615-46AC-9492-39024F672065}" type="pres">
      <dgm:prSet presAssocID="{A65AEFA6-C5F1-45BC-908A-696A577C528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89765-B57E-4BF7-8D54-D34F5E6777A6}" type="pres">
      <dgm:prSet presAssocID="{B35D0785-2CD9-4E22-8786-5CE8AD9A8B2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B992315-6CF8-4AD0-907C-D13EECBFE57D}" type="pres">
      <dgm:prSet presAssocID="{B35D0785-2CD9-4E22-8786-5CE8AD9A8B29}" presName="connTx" presStyleLbl="sibTrans2D1" presStyleIdx="0" presStyleCnt="2"/>
      <dgm:spPr/>
      <dgm:t>
        <a:bodyPr/>
        <a:lstStyle/>
        <a:p>
          <a:endParaRPr lang="ru-RU"/>
        </a:p>
      </dgm:t>
    </dgm:pt>
    <dgm:pt modelId="{0BF17745-ED61-42E5-895B-065F767952A1}" type="pres">
      <dgm:prSet presAssocID="{7F0AC1C7-9841-415F-BC9D-FDC38479610C}" presName="composite" presStyleCnt="0"/>
      <dgm:spPr/>
    </dgm:pt>
    <dgm:pt modelId="{709EF30A-C71A-4B80-BDD2-E0B87B19831D}" type="pres">
      <dgm:prSet presAssocID="{7F0AC1C7-9841-415F-BC9D-FDC38479610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E0230-ED85-4673-9381-E253849050E5}" type="pres">
      <dgm:prSet presAssocID="{7F0AC1C7-9841-415F-BC9D-FDC38479610C}" presName="parSh" presStyleLbl="node1" presStyleIdx="1" presStyleCnt="3"/>
      <dgm:spPr/>
      <dgm:t>
        <a:bodyPr/>
        <a:lstStyle/>
        <a:p>
          <a:endParaRPr lang="ru-RU"/>
        </a:p>
      </dgm:t>
    </dgm:pt>
    <dgm:pt modelId="{FA1AD4E7-9AEB-4EDF-85CF-F56D4CB00E3A}" type="pres">
      <dgm:prSet presAssocID="{7F0AC1C7-9841-415F-BC9D-FDC38479610C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77413-C0F7-4650-9C76-FF5851902C59}" type="pres">
      <dgm:prSet presAssocID="{6CFE7E0E-9615-4BDB-A571-7D7B14BC616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6B1A610-5FD8-4933-9106-E4EA4C1909F7}" type="pres">
      <dgm:prSet presAssocID="{6CFE7E0E-9615-4BDB-A571-7D7B14BC6163}" presName="connTx" presStyleLbl="sibTrans2D1" presStyleIdx="1" presStyleCnt="2"/>
      <dgm:spPr/>
      <dgm:t>
        <a:bodyPr/>
        <a:lstStyle/>
        <a:p>
          <a:endParaRPr lang="ru-RU"/>
        </a:p>
      </dgm:t>
    </dgm:pt>
    <dgm:pt modelId="{65442E78-702D-4A14-A06D-9F887C1EF750}" type="pres">
      <dgm:prSet presAssocID="{39B11009-C51D-450F-8D59-393981AB80C3}" presName="composite" presStyleCnt="0"/>
      <dgm:spPr/>
    </dgm:pt>
    <dgm:pt modelId="{936C285E-8F79-4518-8367-57998568C048}" type="pres">
      <dgm:prSet presAssocID="{39B11009-C51D-450F-8D59-393981AB80C3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86A65-2156-4225-A3D6-BA3CEFB237A3}" type="pres">
      <dgm:prSet presAssocID="{39B11009-C51D-450F-8D59-393981AB80C3}" presName="parSh" presStyleLbl="node1" presStyleIdx="2" presStyleCnt="3"/>
      <dgm:spPr/>
      <dgm:t>
        <a:bodyPr/>
        <a:lstStyle/>
        <a:p>
          <a:endParaRPr lang="ru-RU"/>
        </a:p>
      </dgm:t>
    </dgm:pt>
    <dgm:pt modelId="{66DFB144-7467-405F-B8A7-86E0E7A9FFCD}" type="pres">
      <dgm:prSet presAssocID="{39B11009-C51D-450F-8D59-393981AB80C3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57992C-8F60-499D-B0ED-839FAA74C519}" type="presOf" srcId="{6CFE7E0E-9615-4BDB-A571-7D7B14BC6163}" destId="{E4277413-C0F7-4650-9C76-FF5851902C59}" srcOrd="0" destOrd="0" presId="urn:microsoft.com/office/officeart/2005/8/layout/process3"/>
    <dgm:cxn modelId="{31827266-C4C0-4F88-9DB9-10CBC03F7D78}" type="presOf" srcId="{C99EB6F1-1232-4AEE-9C21-C30BCD786983}" destId="{66DFB144-7467-405F-B8A7-86E0E7A9FFCD}" srcOrd="0" destOrd="0" presId="urn:microsoft.com/office/officeart/2005/8/layout/process3"/>
    <dgm:cxn modelId="{CD22FE2D-7889-4927-9B5D-CF16CC8FABB1}" type="presOf" srcId="{7F0AC1C7-9841-415F-BC9D-FDC38479610C}" destId="{EE1E0230-ED85-4673-9381-E253849050E5}" srcOrd="1" destOrd="0" presId="urn:microsoft.com/office/officeart/2005/8/layout/process3"/>
    <dgm:cxn modelId="{5F035F30-4470-4721-B8C2-29A89A513C98}" srcId="{A65AEFA6-C5F1-45BC-908A-696A577C5284}" destId="{767A6AFD-F09D-45ED-B90A-7FD30054A5C8}" srcOrd="0" destOrd="0" parTransId="{BD24C1FE-11A9-4A6A-9C9D-2E60936C4776}" sibTransId="{824E9346-F6FC-4E1C-8999-B6A4004D86E5}"/>
    <dgm:cxn modelId="{92842F91-CB71-4C06-BD4F-77616468DC06}" type="presOf" srcId="{50422B55-2C2A-4098-8131-91E62C2AE9BC}" destId="{FA1AD4E7-9AEB-4EDF-85CF-F56D4CB00E3A}" srcOrd="0" destOrd="0" presId="urn:microsoft.com/office/officeart/2005/8/layout/process3"/>
    <dgm:cxn modelId="{70542789-CC5D-4425-B25A-29D92DFA6911}" type="presOf" srcId="{B35D0785-2CD9-4E22-8786-5CE8AD9A8B29}" destId="{F4F89765-B57E-4BF7-8D54-D34F5E6777A6}" srcOrd="0" destOrd="0" presId="urn:microsoft.com/office/officeart/2005/8/layout/process3"/>
    <dgm:cxn modelId="{8FDCCDAE-087C-45A0-A586-43C9E96F91FC}" srcId="{39B11009-C51D-450F-8D59-393981AB80C3}" destId="{C99EB6F1-1232-4AEE-9C21-C30BCD786983}" srcOrd="0" destOrd="0" parTransId="{2DC1DEF5-92B0-4161-B7A9-63E9D55994F7}" sibTransId="{4AB3D4E0-652D-4CAE-AA00-42C03711DD2A}"/>
    <dgm:cxn modelId="{14A44C40-CE9F-4ACD-9FEB-612BF8ED017B}" type="presOf" srcId="{7F0AC1C7-9841-415F-BC9D-FDC38479610C}" destId="{709EF30A-C71A-4B80-BDD2-E0B87B19831D}" srcOrd="0" destOrd="0" presId="urn:microsoft.com/office/officeart/2005/8/layout/process3"/>
    <dgm:cxn modelId="{A86A7360-B567-4860-BF89-EF47BC26E8CA}" type="presOf" srcId="{767A6AFD-F09D-45ED-B90A-7FD30054A5C8}" destId="{F82AA76B-4615-46AC-9492-39024F672065}" srcOrd="0" destOrd="0" presId="urn:microsoft.com/office/officeart/2005/8/layout/process3"/>
    <dgm:cxn modelId="{FEAB521F-29DC-4F65-9705-D690C4D4FD63}" srcId="{7F0AC1C7-9841-415F-BC9D-FDC38479610C}" destId="{50422B55-2C2A-4098-8131-91E62C2AE9BC}" srcOrd="0" destOrd="0" parTransId="{503BCE42-0CDF-4FBB-AD11-E7AA56402509}" sibTransId="{5DDD1F6A-02B6-4390-A503-16869BCA2B01}"/>
    <dgm:cxn modelId="{07275F9F-2518-4E48-BF4C-38BB112DD97F}" srcId="{8F5E9562-109D-48EB-90B9-86D072E6C136}" destId="{39B11009-C51D-450F-8D59-393981AB80C3}" srcOrd="2" destOrd="0" parTransId="{8686C6FA-2FCA-4F8F-99AB-396BBA87CA4B}" sibTransId="{2733F118-1CF9-4E89-B52D-5FC091CCDBC8}"/>
    <dgm:cxn modelId="{3223EB46-ABB1-4DCF-9FBD-196CD6261F37}" type="presOf" srcId="{39B11009-C51D-450F-8D59-393981AB80C3}" destId="{936C285E-8F79-4518-8367-57998568C048}" srcOrd="0" destOrd="0" presId="urn:microsoft.com/office/officeart/2005/8/layout/process3"/>
    <dgm:cxn modelId="{8678D264-D1ED-4E1D-BE5F-F03F419B384D}" srcId="{8F5E9562-109D-48EB-90B9-86D072E6C136}" destId="{A65AEFA6-C5F1-45BC-908A-696A577C5284}" srcOrd="0" destOrd="0" parTransId="{7D9C3201-15A4-4935-9EC8-B22A11D6E33D}" sibTransId="{B35D0785-2CD9-4E22-8786-5CE8AD9A8B29}"/>
    <dgm:cxn modelId="{0C830A0D-8747-48B2-A11B-3525B2DE1818}" type="presOf" srcId="{8F5E9562-109D-48EB-90B9-86D072E6C136}" destId="{B72E435B-98DF-49A7-8C29-C3FCA9B54D38}" srcOrd="0" destOrd="0" presId="urn:microsoft.com/office/officeart/2005/8/layout/process3"/>
    <dgm:cxn modelId="{FDAFAD9C-4308-4E17-943C-453784A53C41}" type="presOf" srcId="{39B11009-C51D-450F-8D59-393981AB80C3}" destId="{01986A65-2156-4225-A3D6-BA3CEFB237A3}" srcOrd="1" destOrd="0" presId="urn:microsoft.com/office/officeart/2005/8/layout/process3"/>
    <dgm:cxn modelId="{4B081224-7F80-41BC-832A-C915AB40ABD0}" type="presOf" srcId="{A65AEFA6-C5F1-45BC-908A-696A577C5284}" destId="{DF98BF4A-62B2-4B92-A324-16F8BCC3B6BD}" srcOrd="0" destOrd="0" presId="urn:microsoft.com/office/officeart/2005/8/layout/process3"/>
    <dgm:cxn modelId="{3039E42D-C28E-4FD2-8BE9-CE54DC3C1297}" srcId="{8F5E9562-109D-48EB-90B9-86D072E6C136}" destId="{7F0AC1C7-9841-415F-BC9D-FDC38479610C}" srcOrd="1" destOrd="0" parTransId="{AD1AE49F-DB81-4329-8583-5DCC183594FD}" sibTransId="{6CFE7E0E-9615-4BDB-A571-7D7B14BC6163}"/>
    <dgm:cxn modelId="{2D4CF69D-C16B-4008-BB48-CDF3E9C2C911}" type="presOf" srcId="{6CFE7E0E-9615-4BDB-A571-7D7B14BC6163}" destId="{A6B1A610-5FD8-4933-9106-E4EA4C1909F7}" srcOrd="1" destOrd="0" presId="urn:microsoft.com/office/officeart/2005/8/layout/process3"/>
    <dgm:cxn modelId="{192A9A24-97B5-4F93-89A4-6BD3F2E7739F}" type="presOf" srcId="{A65AEFA6-C5F1-45BC-908A-696A577C5284}" destId="{73ED453C-2D40-4F33-AB57-28E90400C8FA}" srcOrd="1" destOrd="0" presId="urn:microsoft.com/office/officeart/2005/8/layout/process3"/>
    <dgm:cxn modelId="{2D1BC9B4-0174-4E4C-BC72-1B8AC016680C}" type="presOf" srcId="{B35D0785-2CD9-4E22-8786-5CE8AD9A8B29}" destId="{7B992315-6CF8-4AD0-907C-D13EECBFE57D}" srcOrd="1" destOrd="0" presId="urn:microsoft.com/office/officeart/2005/8/layout/process3"/>
    <dgm:cxn modelId="{BA624DF7-C9E4-4E90-BC04-D4F439B5125B}" type="presParOf" srcId="{B72E435B-98DF-49A7-8C29-C3FCA9B54D38}" destId="{7C8C1073-702E-44A5-8C62-7DFA64E44D8A}" srcOrd="0" destOrd="0" presId="urn:microsoft.com/office/officeart/2005/8/layout/process3"/>
    <dgm:cxn modelId="{4542E0C6-0A7C-4328-ABCA-CFD1B606A60A}" type="presParOf" srcId="{7C8C1073-702E-44A5-8C62-7DFA64E44D8A}" destId="{DF98BF4A-62B2-4B92-A324-16F8BCC3B6BD}" srcOrd="0" destOrd="0" presId="urn:microsoft.com/office/officeart/2005/8/layout/process3"/>
    <dgm:cxn modelId="{9346F2AB-C4A7-4A72-BE4A-780EFCEEEA20}" type="presParOf" srcId="{7C8C1073-702E-44A5-8C62-7DFA64E44D8A}" destId="{73ED453C-2D40-4F33-AB57-28E90400C8FA}" srcOrd="1" destOrd="0" presId="urn:microsoft.com/office/officeart/2005/8/layout/process3"/>
    <dgm:cxn modelId="{D5A02557-8EFE-46A6-9B2A-3FEA23A0DAA5}" type="presParOf" srcId="{7C8C1073-702E-44A5-8C62-7DFA64E44D8A}" destId="{F82AA76B-4615-46AC-9492-39024F672065}" srcOrd="2" destOrd="0" presId="urn:microsoft.com/office/officeart/2005/8/layout/process3"/>
    <dgm:cxn modelId="{B73D64BD-1338-4885-B837-AF06D640E054}" type="presParOf" srcId="{B72E435B-98DF-49A7-8C29-C3FCA9B54D38}" destId="{F4F89765-B57E-4BF7-8D54-D34F5E6777A6}" srcOrd="1" destOrd="0" presId="urn:microsoft.com/office/officeart/2005/8/layout/process3"/>
    <dgm:cxn modelId="{CE2AF54D-F9A5-48EC-A47F-8C0899DA078C}" type="presParOf" srcId="{F4F89765-B57E-4BF7-8D54-D34F5E6777A6}" destId="{7B992315-6CF8-4AD0-907C-D13EECBFE57D}" srcOrd="0" destOrd="0" presId="urn:microsoft.com/office/officeart/2005/8/layout/process3"/>
    <dgm:cxn modelId="{A037FBD6-6993-442A-9FA4-B47174B0ACD3}" type="presParOf" srcId="{B72E435B-98DF-49A7-8C29-C3FCA9B54D38}" destId="{0BF17745-ED61-42E5-895B-065F767952A1}" srcOrd="2" destOrd="0" presId="urn:microsoft.com/office/officeart/2005/8/layout/process3"/>
    <dgm:cxn modelId="{0F64ADDC-35A8-4965-BAB0-B6C0236804CB}" type="presParOf" srcId="{0BF17745-ED61-42E5-895B-065F767952A1}" destId="{709EF30A-C71A-4B80-BDD2-E0B87B19831D}" srcOrd="0" destOrd="0" presId="urn:microsoft.com/office/officeart/2005/8/layout/process3"/>
    <dgm:cxn modelId="{63FEBED7-C4B0-4346-A82C-A9D469E7367B}" type="presParOf" srcId="{0BF17745-ED61-42E5-895B-065F767952A1}" destId="{EE1E0230-ED85-4673-9381-E253849050E5}" srcOrd="1" destOrd="0" presId="urn:microsoft.com/office/officeart/2005/8/layout/process3"/>
    <dgm:cxn modelId="{E77E51CE-C079-476D-9490-1B4F307153DA}" type="presParOf" srcId="{0BF17745-ED61-42E5-895B-065F767952A1}" destId="{FA1AD4E7-9AEB-4EDF-85CF-F56D4CB00E3A}" srcOrd="2" destOrd="0" presId="urn:microsoft.com/office/officeart/2005/8/layout/process3"/>
    <dgm:cxn modelId="{DCF0DB32-4A57-4C83-A2D1-69C814812873}" type="presParOf" srcId="{B72E435B-98DF-49A7-8C29-C3FCA9B54D38}" destId="{E4277413-C0F7-4650-9C76-FF5851902C59}" srcOrd="3" destOrd="0" presId="urn:microsoft.com/office/officeart/2005/8/layout/process3"/>
    <dgm:cxn modelId="{48BC7A37-C7E1-40CD-9B5F-0CB4837D0F28}" type="presParOf" srcId="{E4277413-C0F7-4650-9C76-FF5851902C59}" destId="{A6B1A610-5FD8-4933-9106-E4EA4C1909F7}" srcOrd="0" destOrd="0" presId="urn:microsoft.com/office/officeart/2005/8/layout/process3"/>
    <dgm:cxn modelId="{455F01A0-10BD-4799-A130-53A1AEC4A71E}" type="presParOf" srcId="{B72E435B-98DF-49A7-8C29-C3FCA9B54D38}" destId="{65442E78-702D-4A14-A06D-9F887C1EF750}" srcOrd="4" destOrd="0" presId="urn:microsoft.com/office/officeart/2005/8/layout/process3"/>
    <dgm:cxn modelId="{941833F3-520B-45B4-8DFE-2E9559E2222C}" type="presParOf" srcId="{65442E78-702D-4A14-A06D-9F887C1EF750}" destId="{936C285E-8F79-4518-8367-57998568C048}" srcOrd="0" destOrd="0" presId="urn:microsoft.com/office/officeart/2005/8/layout/process3"/>
    <dgm:cxn modelId="{4C306BA4-27A2-48D0-A863-011C5061965F}" type="presParOf" srcId="{65442E78-702D-4A14-A06D-9F887C1EF750}" destId="{01986A65-2156-4225-A3D6-BA3CEFB237A3}" srcOrd="1" destOrd="0" presId="urn:microsoft.com/office/officeart/2005/8/layout/process3"/>
    <dgm:cxn modelId="{2DA2F50C-3BBF-449D-AE5E-67935D7912EB}" type="presParOf" srcId="{65442E78-702D-4A14-A06D-9F887C1EF750}" destId="{66DFB144-7467-405F-B8A7-86E0E7A9FF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560" y="1054719"/>
            <a:ext cx="9966960" cy="3035808"/>
          </a:xfrm>
        </p:spPr>
        <p:txBody>
          <a:bodyPr/>
          <a:lstStyle/>
          <a:p>
            <a:r>
              <a:rPr lang="ru-RU" sz="4800" dirty="0"/>
              <a:t>Лазарева Анастасия Сергеевна</a:t>
            </a:r>
            <a:br>
              <a:rPr lang="ru-RU" sz="4800" dirty="0"/>
            </a:br>
            <a:r>
              <a:rPr lang="ru-RU" sz="4000" dirty="0"/>
              <a:t>учитель английского языка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559" y="5441697"/>
            <a:ext cx="9966961" cy="10698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МОБУ гимназия </a:t>
            </a:r>
            <a:r>
              <a:rPr lang="ru-RU" sz="4000" dirty="0"/>
              <a:t>№15 им</a:t>
            </a:r>
            <a:r>
              <a:rPr lang="ru-RU" sz="4000" dirty="0" smtClean="0"/>
              <a:t>. Н.Н. Белоусова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040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5530E7-26A4-1663-8EF9-C52335196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165" y="285393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635"/>
                </a:solidFill>
              </a:rPr>
              <a:t>The Main Aims</a:t>
            </a:r>
            <a:endParaRPr lang="ru-RU" sz="4000" dirty="0">
              <a:solidFill>
                <a:srgbClr val="007635"/>
              </a:solidFill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8FDAB845-6669-F6B3-CBEB-2BAD625FABE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9914472"/>
              </p:ext>
            </p:extLst>
          </p:nvPr>
        </p:nvGraphicFramePr>
        <p:xfrm>
          <a:off x="251671" y="1519029"/>
          <a:ext cx="564017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170">
                  <a:extLst>
                    <a:ext uri="{9D8B030D-6E8A-4147-A177-3AD203B41FA5}">
                      <a16:colId xmlns:a16="http://schemas.microsoft.com/office/drawing/2014/main" xmlns="" val="1526557554"/>
                    </a:ext>
                  </a:extLst>
                </a:gridCol>
              </a:tblGrid>
              <a:tr h="4445543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Introduction to financial issues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280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Better understanding of ‘Income’, ‘Outcome’ and their sources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2800" dirty="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/>
                        <a:t>Creating a set of skills for practical use</a:t>
                      </a:r>
                      <a:endParaRPr lang="ru-RU" sz="2800" dirty="0"/>
                    </a:p>
                    <a:p>
                      <a:endParaRPr lang="ru-RU" dirty="0"/>
                    </a:p>
                  </a:txBody>
                  <a:tcPr>
                    <a:solidFill>
                      <a:srgbClr val="0076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8672012"/>
                  </a:ext>
                </a:extLst>
              </a:tr>
            </a:tbl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282E3D-4DAC-F014-12EA-D3A405497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321633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Results</a:t>
            </a:r>
            <a:endParaRPr lang="ru-RU" sz="40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0EFDDD6-4E2B-9229-DFBC-29BE92081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1519029"/>
            <a:ext cx="4754880" cy="32918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algn="just"/>
            <a:r>
              <a:rPr lang="en-US" sz="3200" dirty="0"/>
              <a:t>Practical use of money management</a:t>
            </a:r>
          </a:p>
          <a:p>
            <a:pPr marL="0" indent="0" algn="just">
              <a:buNone/>
            </a:pPr>
            <a:endParaRPr lang="en-US" sz="3200" dirty="0"/>
          </a:p>
          <a:p>
            <a:pPr algn="just"/>
            <a:r>
              <a:rPr lang="en-US" sz="3200" dirty="0"/>
              <a:t>Improving knowledge in finance</a:t>
            </a:r>
          </a:p>
          <a:p>
            <a:pPr marL="0" indent="0" algn="just">
              <a:buNone/>
            </a:pPr>
            <a:endParaRPr lang="en-US" sz="3200" dirty="0"/>
          </a:p>
          <a:p>
            <a:pPr algn="just"/>
            <a:r>
              <a:rPr lang="en-US" sz="3200" dirty="0"/>
              <a:t>Development of problem-solving skills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2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704" y="0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Reasons for stress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1289304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635"/>
                </a:solidFill>
              </a:rPr>
              <a:t>Teenagers</a:t>
            </a:r>
            <a:endParaRPr lang="ru-RU" sz="4000" dirty="0">
              <a:solidFill>
                <a:srgbClr val="007635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059912"/>
            <a:ext cx="4754880" cy="3878664"/>
          </a:xfrm>
        </p:spPr>
        <p:txBody>
          <a:bodyPr>
            <a:normAutofit/>
          </a:bodyPr>
          <a:lstStyle/>
          <a:p>
            <a:r>
              <a:rPr lang="en-US" sz="2800" dirty="0"/>
              <a:t>School &amp; exams</a:t>
            </a:r>
          </a:p>
          <a:p>
            <a:r>
              <a:rPr lang="en-US" sz="2800" dirty="0"/>
              <a:t>Entering the university</a:t>
            </a:r>
          </a:p>
          <a:p>
            <a:r>
              <a:rPr lang="en-US" sz="3600" u="sng" dirty="0">
                <a:solidFill>
                  <a:srgbClr val="FF0000"/>
                </a:solidFill>
              </a:rPr>
              <a:t>Money management</a:t>
            </a:r>
          </a:p>
          <a:p>
            <a:r>
              <a:rPr lang="en-US" sz="2800" dirty="0"/>
              <a:t>Relationship</a:t>
            </a:r>
          </a:p>
          <a:p>
            <a:r>
              <a:rPr lang="en-US" sz="2800" dirty="0"/>
              <a:t>Appearance and social image</a:t>
            </a:r>
          </a:p>
          <a:p>
            <a:r>
              <a:rPr lang="en-US" sz="2800" dirty="0"/>
              <a:t>Health problems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64224" y="1289304"/>
            <a:ext cx="4754880" cy="64008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Adults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64224" y="2059912"/>
            <a:ext cx="4754880" cy="3949002"/>
          </a:xfrm>
        </p:spPr>
        <p:txBody>
          <a:bodyPr>
            <a:normAutofit/>
          </a:bodyPr>
          <a:lstStyle/>
          <a:p>
            <a:r>
              <a:rPr lang="en-US" sz="2800" dirty="0"/>
              <a:t>Responsibility for the family and children</a:t>
            </a:r>
          </a:p>
          <a:p>
            <a:r>
              <a:rPr lang="en-US" sz="3600" u="sng" dirty="0">
                <a:solidFill>
                  <a:srgbClr val="FF0000"/>
                </a:solidFill>
              </a:rPr>
              <a:t>Earning a living</a:t>
            </a:r>
          </a:p>
          <a:p>
            <a:r>
              <a:rPr lang="en-US" sz="2800" dirty="0"/>
              <a:t>Health problems</a:t>
            </a:r>
          </a:p>
          <a:p>
            <a:r>
              <a:rPr lang="en-US" sz="2800" dirty="0"/>
              <a:t>Lack of time &amp; rest</a:t>
            </a:r>
          </a:p>
          <a:p>
            <a:r>
              <a:rPr lang="en-US" sz="2800" dirty="0"/>
              <a:t>External reasons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53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9745" y="-22609"/>
            <a:ext cx="3932422" cy="1416818"/>
          </a:xfrm>
        </p:spPr>
        <p:txBody>
          <a:bodyPr>
            <a:normAutofit/>
          </a:bodyPr>
          <a:lstStyle/>
          <a:p>
            <a:r>
              <a:rPr lang="en-US" sz="4800" dirty="0"/>
              <a:t> Definitions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37" y="685800"/>
            <a:ext cx="5019675" cy="50196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59745" y="874207"/>
            <a:ext cx="3932255" cy="5777802"/>
          </a:xfrm>
        </p:spPr>
        <p:txBody>
          <a:bodyPr>
            <a:normAutofit/>
          </a:bodyPr>
          <a:lstStyle/>
          <a:p>
            <a:pPr algn="just"/>
            <a:r>
              <a:rPr lang="en-US" sz="2800" i="1" u="sng" dirty="0">
                <a:solidFill>
                  <a:srgbClr val="007635"/>
                </a:solidFill>
              </a:rPr>
              <a:t>Income</a:t>
            </a:r>
            <a:r>
              <a:rPr lang="en-US" sz="2800" dirty="0">
                <a:solidFill>
                  <a:srgbClr val="007635"/>
                </a:solidFill>
              </a:rPr>
              <a:t> - money that is earned from doing work or received from investments.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Syn.: </a:t>
            </a:r>
            <a:r>
              <a:rPr lang="en-US" sz="2800" i="1" dirty="0">
                <a:solidFill>
                  <a:schemeClr val="tx1"/>
                </a:solidFill>
              </a:rPr>
              <a:t>profit, inflow</a:t>
            </a:r>
          </a:p>
          <a:p>
            <a:pPr algn="just"/>
            <a:endParaRPr lang="en-US" sz="2000" i="1" dirty="0">
              <a:solidFill>
                <a:schemeClr val="tx1"/>
              </a:solidFill>
            </a:endParaRPr>
          </a:p>
          <a:p>
            <a:pPr algn="just"/>
            <a:r>
              <a:rPr lang="en-US" sz="2800" i="1" u="sng" dirty="0"/>
              <a:t>Outcome</a:t>
            </a:r>
            <a:r>
              <a:rPr lang="en-US" sz="2800" dirty="0"/>
              <a:t> - the amount of loss that a company or a person makes during a particular period of time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Syn.: </a:t>
            </a:r>
            <a:r>
              <a:rPr lang="en-US" sz="2800" i="1" dirty="0">
                <a:solidFill>
                  <a:schemeClr val="tx1"/>
                </a:solidFill>
              </a:rPr>
              <a:t>expense, outflow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Balance graph</a:t>
            </a:r>
            <a:endParaRPr lang="ru-RU" dirty="0"/>
          </a:p>
        </p:txBody>
      </p:sp>
      <p:graphicFrame>
        <p:nvGraphicFramePr>
          <p:cNvPr id="34" name="Объект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76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116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9640" y="0"/>
            <a:ext cx="3200400" cy="17283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Personal Experience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110715"/>
              </p:ext>
            </p:extLst>
          </p:nvPr>
        </p:nvGraphicFramePr>
        <p:xfrm>
          <a:off x="341643" y="663190"/>
          <a:ext cx="7586505" cy="5345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7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73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7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73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29048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  <a:p>
                      <a:r>
                        <a:rPr lang="en-US" dirty="0"/>
                        <a:t>(per week)</a:t>
                      </a:r>
                      <a:endParaRPr lang="ru-RU" dirty="0"/>
                    </a:p>
                  </a:txBody>
                  <a:tcPr>
                    <a:solidFill>
                      <a:srgbClr val="0076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Outcome</a:t>
                      </a:r>
                    </a:p>
                    <a:p>
                      <a:r>
                        <a:rPr lang="en-US" dirty="0"/>
                        <a:t>(per week)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Essential</a:t>
                      </a:r>
                      <a:r>
                        <a:rPr lang="en-US" baseline="0" dirty="0"/>
                        <a:t> expenses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Optional expense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Savings</a:t>
                      </a:r>
                      <a:endParaRPr lang="ru-RU" dirty="0"/>
                    </a:p>
                  </a:txBody>
                  <a:tcPr>
                    <a:solidFill>
                      <a:srgbClr val="0076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90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Snacks*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0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3F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 &amp; Internet*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Games*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3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03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Studying supplies*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90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3F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3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90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0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CF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90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3FF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3F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9842" y="1392883"/>
            <a:ext cx="3912158" cy="5198836"/>
          </a:xfrm>
        </p:spPr>
        <p:txBody>
          <a:bodyPr>
            <a:normAutofit/>
          </a:bodyPr>
          <a:lstStyle/>
          <a:p>
            <a:pPr algn="just"/>
            <a:r>
              <a:rPr lang="en-US" sz="2400" i="1" dirty="0">
                <a:solidFill>
                  <a:schemeClr val="tx1"/>
                </a:solidFill>
              </a:rPr>
              <a:t>Task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rgbClr val="007635"/>
                </a:solidFill>
              </a:rPr>
              <a:t>Complete the table, using your personal experience, everyday profit and expenses in descending order. </a:t>
            </a:r>
          </a:p>
          <a:p>
            <a:pPr algn="just"/>
            <a:endParaRPr lang="en-US" sz="2400" dirty="0">
              <a:solidFill>
                <a:srgbClr val="007635"/>
              </a:solidFill>
            </a:endParaRPr>
          </a:p>
          <a:p>
            <a:pPr algn="just"/>
            <a:r>
              <a:rPr lang="en-US" sz="2400" i="1" dirty="0">
                <a:solidFill>
                  <a:schemeClr val="tx1"/>
                </a:solidFill>
              </a:rPr>
              <a:t>Additional task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solidFill>
                  <a:srgbClr val="007635"/>
                </a:solidFill>
              </a:rPr>
              <a:t>Write down 3 possible ways to improve the situation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* </a:t>
            </a:r>
            <a:r>
              <a:rPr lang="en-US" sz="2200" dirty="0">
                <a:solidFill>
                  <a:schemeClr val="tx1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6079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Handling finance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07676"/>
              </p:ext>
            </p:extLst>
          </p:nvPr>
        </p:nvGraphicFramePr>
        <p:xfrm>
          <a:off x="281355" y="1165609"/>
          <a:ext cx="11910646" cy="560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59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ED453C-2D40-4F33-AB57-28E90400C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73ED453C-2D40-4F33-AB57-28E90400C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73ED453C-2D40-4F33-AB57-28E90400C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graphicEl>
                                              <a:dgm id="{73ED453C-2D40-4F33-AB57-28E90400C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82AA76B-4615-46AC-9492-39024F672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F82AA76B-4615-46AC-9492-39024F672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F82AA76B-4615-46AC-9492-39024F672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F82AA76B-4615-46AC-9492-39024F672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F89765-B57E-4BF7-8D54-D34F5E677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F4F89765-B57E-4BF7-8D54-D34F5E677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F4F89765-B57E-4BF7-8D54-D34F5E677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F4F89765-B57E-4BF7-8D54-D34F5E677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1E0230-ED85-4673-9381-E2538490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EE1E0230-ED85-4673-9381-E2538490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EE1E0230-ED85-4673-9381-E2538490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EE1E0230-ED85-4673-9381-E253849050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1AD4E7-9AEB-4EDF-85CF-F56D4CB00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FA1AD4E7-9AEB-4EDF-85CF-F56D4CB00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FA1AD4E7-9AEB-4EDF-85CF-F56D4CB00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graphicEl>
                                              <a:dgm id="{FA1AD4E7-9AEB-4EDF-85CF-F56D4CB00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277413-C0F7-4650-9C76-FF5851902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graphicEl>
                                              <a:dgm id="{E4277413-C0F7-4650-9C76-FF5851902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E4277413-C0F7-4650-9C76-FF5851902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E4277413-C0F7-4650-9C76-FF5851902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986A65-2156-4225-A3D6-BA3CEFB23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graphicEl>
                                              <a:dgm id="{01986A65-2156-4225-A3D6-BA3CEFB23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graphicEl>
                                              <a:dgm id="{01986A65-2156-4225-A3D6-BA3CEFB23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01986A65-2156-4225-A3D6-BA3CEFB23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DFB144-7467-405F-B8A7-86E0E7A9F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66DFB144-7467-405F-B8A7-86E0E7A9F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graphicEl>
                                              <a:dgm id="{66DFB144-7467-405F-B8A7-86E0E7A9F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graphicEl>
                                              <a:dgm id="{66DFB144-7467-405F-B8A7-86E0E7A9FF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-279043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Practical task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2273" y="1065125"/>
            <a:ext cx="5352455" cy="510707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Ann is a university student</a:t>
            </a:r>
          </a:p>
          <a:p>
            <a:pPr marL="0" indent="0">
              <a:buNone/>
            </a:pPr>
            <a:r>
              <a:rPr lang="en-US" sz="2400" i="1" u="sng" dirty="0">
                <a:solidFill>
                  <a:srgbClr val="007635"/>
                </a:solidFill>
              </a:rPr>
              <a:t>Profits</a:t>
            </a:r>
          </a:p>
          <a:p>
            <a:r>
              <a:rPr lang="en-US" sz="2400" dirty="0"/>
              <a:t>Scholarship (</a:t>
            </a:r>
            <a:r>
              <a:rPr lang="ru-RU" sz="2400" dirty="0"/>
              <a:t>≈</a:t>
            </a:r>
            <a:r>
              <a:rPr lang="en-US" sz="2400" dirty="0"/>
              <a:t>1755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r>
              <a:rPr lang="en-US" sz="2400" dirty="0"/>
              <a:t>Part-time job (</a:t>
            </a:r>
            <a:r>
              <a:rPr lang="ru-RU" sz="2400" dirty="0"/>
              <a:t>≈</a:t>
            </a:r>
            <a:r>
              <a:rPr lang="en-US" sz="2400" dirty="0"/>
              <a:t>14300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r>
              <a:rPr lang="en-US" sz="2400" dirty="0"/>
              <a:t>Parent’s help (</a:t>
            </a:r>
            <a:r>
              <a:rPr lang="ru-RU" sz="2400" dirty="0"/>
              <a:t>≈</a:t>
            </a:r>
            <a:r>
              <a:rPr lang="en-US" sz="2400" dirty="0"/>
              <a:t>5000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u="sng" dirty="0">
                <a:solidFill>
                  <a:schemeClr val="accent2"/>
                </a:solidFill>
              </a:rPr>
              <a:t>Expenses</a:t>
            </a:r>
          </a:p>
          <a:p>
            <a:r>
              <a:rPr lang="en-US" sz="2400" dirty="0"/>
              <a:t>Accommodation (8000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r>
              <a:rPr lang="en-US" sz="2400" dirty="0"/>
              <a:t>Utility fees (</a:t>
            </a:r>
            <a:r>
              <a:rPr lang="ru-RU" sz="2400" dirty="0"/>
              <a:t>≈</a:t>
            </a:r>
            <a:r>
              <a:rPr lang="en-US" sz="2400" dirty="0"/>
              <a:t>?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r>
              <a:rPr lang="en-US" sz="2400" dirty="0"/>
              <a:t>Food (</a:t>
            </a:r>
            <a:r>
              <a:rPr lang="ru-RU" sz="2400" dirty="0"/>
              <a:t>≈</a:t>
            </a:r>
            <a:r>
              <a:rPr lang="en-US" sz="2400" dirty="0"/>
              <a:t>?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r>
              <a:rPr lang="en-US" sz="2400" dirty="0"/>
              <a:t>Others(</a:t>
            </a:r>
            <a:r>
              <a:rPr lang="ru-RU" sz="2400" dirty="0"/>
              <a:t>≈</a:t>
            </a:r>
            <a:r>
              <a:rPr lang="en-US" sz="2400" dirty="0"/>
              <a:t>? </a:t>
            </a:r>
            <a:r>
              <a:rPr lang="ru-RU" sz="2400" dirty="0"/>
              <a:t>₽</a:t>
            </a:r>
            <a:r>
              <a:rPr lang="en-US" sz="2400" dirty="0"/>
              <a:t>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64223" y="1065125"/>
            <a:ext cx="5663653" cy="5107075"/>
          </a:xfrm>
        </p:spPr>
        <p:txBody>
          <a:bodyPr>
            <a:normAutofit lnSpcReduction="10000"/>
          </a:bodyPr>
          <a:lstStyle/>
          <a:p>
            <a:r>
              <a:rPr lang="en-US" sz="2800" i="1" dirty="0">
                <a:solidFill>
                  <a:srgbClr val="002060"/>
                </a:solidFill>
              </a:rPr>
              <a:t>Create two optimal ways for Ann to distribute money:</a:t>
            </a:r>
          </a:p>
          <a:p>
            <a:pPr marL="0" indent="0">
              <a:buNone/>
            </a:pPr>
            <a:r>
              <a:rPr lang="en-US" sz="2800" i="1" dirty="0"/>
              <a:t>1. Inflows=Outflows</a:t>
            </a:r>
          </a:p>
          <a:p>
            <a:pPr marL="0" indent="0">
              <a:buNone/>
            </a:pPr>
            <a:r>
              <a:rPr lang="en-US" sz="2800" i="1" dirty="0"/>
              <a:t>2. Consider savings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>
                <a:solidFill>
                  <a:srgbClr val="002060"/>
                </a:solidFill>
              </a:rPr>
              <a:t>Collect all the necessary data to complete the task. 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>
                <a:solidFill>
                  <a:srgbClr val="002060"/>
                </a:solidFill>
              </a:rPr>
              <a:t>Outline the most essential expenses that Ann may have in real life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510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136</TotalTime>
  <Words>321</Words>
  <Application>Microsoft Office PowerPoint</Application>
  <PresentationFormat>Широкоэкранный</PresentationFormat>
  <Paragraphs>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</vt:lpstr>
      <vt:lpstr>Rockwell</vt:lpstr>
      <vt:lpstr>Rockwell Condensed</vt:lpstr>
      <vt:lpstr>Wingdings</vt:lpstr>
      <vt:lpstr>Дерево</vt:lpstr>
      <vt:lpstr>Лазарева Анастасия Сергеевна учитель английского языка</vt:lpstr>
      <vt:lpstr>Презентация PowerPoint</vt:lpstr>
      <vt:lpstr>Reasons for stress</vt:lpstr>
      <vt:lpstr> Definitions </vt:lpstr>
      <vt:lpstr>Balance graph</vt:lpstr>
      <vt:lpstr>Personal Experience </vt:lpstr>
      <vt:lpstr>Handling finance</vt:lpstr>
      <vt:lpstr>Practical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Лазарева Анастасия Сергеевна учитель английского языка</dc:title>
  <dc:creator>Анастасия Лазарева</dc:creator>
  <cp:lastModifiedBy>Учетная запись Майкрософт</cp:lastModifiedBy>
  <cp:revision>16</cp:revision>
  <dcterms:created xsi:type="dcterms:W3CDTF">2022-10-18T20:30:53Z</dcterms:created>
  <dcterms:modified xsi:type="dcterms:W3CDTF">2023-02-02T12:55:09Z</dcterms:modified>
</cp:coreProperties>
</file>