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6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07D405-684C-4360-91AD-DC8BF3097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189" y="5505650"/>
            <a:ext cx="10485118" cy="1238401"/>
          </a:xfrm>
        </p:spPr>
        <p:txBody>
          <a:bodyPr anchor="b"/>
          <a:lstStyle>
            <a:lvl1pPr algn="ctr">
              <a:defRPr sz="6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4903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FAF718-2F47-4C9B-BC3C-D07CC448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5A0B8AA-6A60-4EF1-9EF8-FBEACD25A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2E6F310-CB84-4A48-A944-FD98ED10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C37959B-B011-4608-B59E-C4621435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C4204D5-F2EB-4636-9260-7D716E5E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21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C542A40-970A-4D8B-A91A-2CB4AB2D0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A31B9E5-B13A-4E68-9126-B4BBDBC15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5F4734E-AF72-46B8-9D6E-A8A64F65F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D0E370B-4AFF-4F94-988B-6601C9A6A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13B6982-4FE5-412F-B139-FD2B3072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3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74DA034-55C1-4C7C-A500-3990274EF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027" y="1"/>
            <a:ext cx="10724874" cy="1039528"/>
          </a:xfrm>
          <a:effectLst/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D4A5A17-4773-4EB2-A283-A3A391C00523}"/>
              </a:ext>
            </a:extLst>
          </p:cNvPr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effectLst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effectLst/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  <a:effectLst/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  <a:effectLst/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  <a:effectLst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B611253-C292-4F41-96B5-20CE88A79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D6EACD3-5538-4D79-9486-188B0D5E7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C85A5CE-BF9D-4465-89F8-76AFC552D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4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9B031C-BA0F-4076-AC29-2FF64703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5A0B171-AAC6-4A4B-82C9-29D758F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BE6020B-D77D-46D8-B709-F268D6BCB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B078F9F-91D0-4D32-8A58-4BB77634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8068185-6E23-4302-BF40-6153052E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95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EA82C7-6323-4AA7-A700-3F3E3B82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CD3A23-C447-40C0-A31D-5685AAAFF7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1D922C0-3357-4637-B1CC-FE9EAD327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76948FE-C152-4B21-A489-112612FF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AA56E3D-2DA6-479A-9A18-CA157F8A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CB97DE2-025B-4136-8230-4361CCD5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4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F7CF9B-B1A1-4537-879D-22653241B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9E7D548-F0E1-419D-A410-F32D39AA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0FE4DE8-ACC0-46E7-A273-375B2289F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1C5E33B-8D0C-439E-95C3-7096B7373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9ECC255-90F5-481B-A3F1-37A0F9E30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1BD82D1-BA4A-4C32-B7F0-64248F37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BDF99A7A-7A11-4BA3-8333-3115AA8B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DDA4916-EE49-4262-8C10-AB880196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2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C6DCEC-AF03-4C21-BEA9-87C030726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EEB25B2-D98E-42B0-B5C4-EC2E16CE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F1D5161-9A7D-4E1C-8C9E-F5BBDCC05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CE3ABF2-EACE-4170-937F-481CAE1B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26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EE6F42E-9945-4A0C-B76F-609147B3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1C56CB4-2B48-40AA-B741-CBFF00B2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1AB5DC2-3910-4477-882E-9F1EBC4D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3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8325E7-2335-4DB0-B43E-0E7E01845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31C409F-4F51-45AE-A6FD-D3FACB80E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6571E13-D781-44D7-9FA3-85D5F1B73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6BB16B4-0686-4F03-B587-ECD794200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EFC7B53-8E98-42ED-BA6F-B146206D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D4F0F3B-8294-4626-B5DB-78A4BB84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5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DC2D99-3B6F-4257-9CA1-78EFE8602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47174E4-96F9-4424-BB14-2347FE3DC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12246F8-0783-41C4-9774-F7778E2EC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570D02D-63B6-431D-90B2-01DFF3652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CE8-3F6A-4BF0-B696-E41D878C362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454D44C-9B17-435C-A2DE-E24D3FAD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5F5BE04-AA5B-4B8E-905F-D44C04E4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3757-6583-453F-9E13-0717865B3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9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8098D23-3700-45FB-95BA-DD8A76512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EE971C6-B11E-41FC-A4CF-81F567005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D01B3F6-CAB8-46D1-B78C-DC2F02770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5CE8-3F6A-4BF0-B696-E41D878C3627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08AC6B1-1AB2-42B0-912D-D1EB5F287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0CE974A-2586-4669-993B-B25B3463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3757-6583-453F-9E13-0717865B383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  <a:extLst>
              <a:ext uri="{FF2B5EF4-FFF2-40B4-BE49-F238E27FC236}">
                <a16:creationId xmlns="" xmlns:a16="http://schemas.microsoft.com/office/drawing/2014/main" id="{DE3467B1-8A63-41BB-8CF4-33329853216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4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8.jpeg"/><Relationship Id="rId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3.jpe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hyperlink" Target="https://fipi.ru/eg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hyperlink" Target="https://obrnadzor.gov.ru/navigator-gia/materialy-dlya-podgotovki-k-ege/" TargetMode="External"/><Relationship Id="rId5" Type="http://schemas.openxmlformats.org/officeDocument/2006/relationships/image" Target="../media/image7.svg"/><Relationship Id="rId10" Type="http://schemas.openxmlformats.org/officeDocument/2006/relationships/hyperlink" Target="https://vk.com/rosobrnadzor" TargetMode="External"/><Relationship Id="rId4" Type="http://schemas.openxmlformats.org/officeDocument/2006/relationships/image" Target="../media/image10.png"/><Relationship Id="rId9" Type="http://schemas.openxmlformats.org/officeDocument/2006/relationships/image" Target="../media/image11.svg"/><Relationship Id="rId1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4.jpeg"/><Relationship Id="rId5" Type="http://schemas.openxmlformats.org/officeDocument/2006/relationships/image" Target="../media/image7.svg"/><Relationship Id="rId10" Type="http://schemas.openxmlformats.org/officeDocument/2006/relationships/image" Target="../media/image13.jpeg"/><Relationship Id="rId4" Type="http://schemas.openxmlformats.org/officeDocument/2006/relationships/image" Target="../media/image10.png"/><Relationship Id="rId9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as.kubannet.ru/" TargetMode="External"/><Relationship Id="rId13" Type="http://schemas.openxmlformats.org/officeDocument/2006/relationships/hyperlink" Target="https://web.telegram.org/k/#@sochieducation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minobr.krasnodar.ru/" TargetMode="External"/><Relationship Id="rId12" Type="http://schemas.openxmlformats.org/officeDocument/2006/relationships/hyperlink" Target="https://vk.com/giakuban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.gov.ru/" TargetMode="External"/><Relationship Id="rId11" Type="http://schemas.openxmlformats.org/officeDocument/2006/relationships/hyperlink" Target="https://ok.ru/minobrnaukikubani/" TargetMode="External"/><Relationship Id="rId5" Type="http://schemas.openxmlformats.org/officeDocument/2006/relationships/hyperlink" Target="https://fipi.ru/" TargetMode="External"/><Relationship Id="rId15" Type="http://schemas.openxmlformats.org/officeDocument/2006/relationships/hyperlink" Target="https://vk.com/sochieducation" TargetMode="External"/><Relationship Id="rId10" Type="http://schemas.openxmlformats.org/officeDocument/2006/relationships/hyperlink" Target="https://web.telegram.org/k/#@minobrkubaniofficial" TargetMode="External"/><Relationship Id="rId4" Type="http://schemas.openxmlformats.org/officeDocument/2006/relationships/hyperlink" Target="https://obrnadzor.gov.ru/" TargetMode="External"/><Relationship Id="rId9" Type="http://schemas.openxmlformats.org/officeDocument/2006/relationships/hyperlink" Target="https://iro23.ru/" TargetMode="External"/><Relationship Id="rId14" Type="http://schemas.openxmlformats.org/officeDocument/2006/relationships/hyperlink" Target="http://sochi.edu.ru/activity/eg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55FC25-188C-4DA7-AE81-1626A9B9D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Сдать ЕГЭ про100! Из первых уст: актуальные и яркие факты о ходе подготовки к ГИА в городе Сочи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2" t="12323" r="33828" b="24365"/>
          <a:stretch/>
        </p:blipFill>
        <p:spPr>
          <a:xfrm>
            <a:off x="11159612" y="0"/>
            <a:ext cx="1032388" cy="9045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993"/>
            <a:ext cx="1323323" cy="9920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4658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E511D857-DCE0-4574-8407-E22F9B873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9754" y="2036508"/>
            <a:ext cx="9648353" cy="473825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Без сомнения, единый государственный экзамен (ЕГЭ) является важнейшим этапом в жизни каждого выпускника. Этот момент полон стремления к успеху, надеждам и переживаниям, но многие будущие выпускники иногда заблуждаются и верят в то, что сдать ЕГЭ на высокие баллы - не такая уж и сложная задача</a:t>
            </a:r>
            <a:r>
              <a:rPr lang="ru-RU" dirty="0" smtClean="0"/>
              <a:t>!</a:t>
            </a:r>
          </a:p>
          <a:p>
            <a:pPr marL="0" indent="0" algn="ctr">
              <a:buNone/>
            </a:pPr>
            <a:r>
              <a:rPr lang="ru-RU" dirty="0"/>
              <a:t>Развеем мифы и заблуждения, опираясь на актуальные и яркие факты о ходе подготовки к государственной итоговой аттестации - прямо из первых уст от выпускников и педагогов МОБУ гимназии №15 им. Н.Н. Белоусова!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993"/>
            <a:ext cx="1795474" cy="1346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Excellent outline">
            <a:extLst>
              <a:ext uri="{FF2B5EF4-FFF2-40B4-BE49-F238E27FC236}">
                <a16:creationId xmlns="" xmlns:a16="http://schemas.microsoft.com/office/drawing/2014/main" id="{C30ED3A6-1922-46D6-8A92-C2FBB0F2CD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870766" y="286128"/>
            <a:ext cx="924486" cy="924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 descr="Excellent outline">
            <a:extLst>
              <a:ext uri="{FF2B5EF4-FFF2-40B4-BE49-F238E27FC236}">
                <a16:creationId xmlns="" xmlns:a16="http://schemas.microsoft.com/office/drawing/2014/main" id="{C30ED3A6-1922-46D6-8A92-C2FBB0F2CD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077981" y="223338"/>
            <a:ext cx="924486" cy="924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Рисунок 9" descr="Excellent outline">
            <a:extLst>
              <a:ext uri="{FF2B5EF4-FFF2-40B4-BE49-F238E27FC236}">
                <a16:creationId xmlns="" xmlns:a16="http://schemas.microsoft.com/office/drawing/2014/main" id="{C30ED3A6-1922-46D6-8A92-C2FBB0F2CD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668908" y="223338"/>
            <a:ext cx="924486" cy="924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521" y="5717004"/>
            <a:ext cx="898868" cy="900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2" t="12323" r="33828" b="24365"/>
          <a:stretch/>
        </p:blipFill>
        <p:spPr>
          <a:xfrm>
            <a:off x="10654640" y="12071"/>
            <a:ext cx="1537360" cy="1347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8749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868EFC-5512-4B64-A7DF-2EE799094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924" y="78327"/>
            <a:ext cx="7294858" cy="1039528"/>
          </a:xfrm>
        </p:spPr>
        <p:txBody>
          <a:bodyPr>
            <a:noAutofit/>
          </a:bodyPr>
          <a:lstStyle/>
          <a:p>
            <a:r>
              <a:rPr lang="ru-RU" sz="3200" dirty="0"/>
              <a:t>Предлагаем вашему вниманию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несколько </a:t>
            </a:r>
            <a:r>
              <a:rPr lang="ru-RU" sz="3200" dirty="0"/>
              <a:t>шагов для успешной сдачи ЕГЭ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F42A4BD-877D-418E-9D4D-25ABDC6C0DCD}"/>
              </a:ext>
            </a:extLst>
          </p:cNvPr>
          <p:cNvSpPr/>
          <p:nvPr/>
        </p:nvSpPr>
        <p:spPr>
          <a:xfrm>
            <a:off x="1686000" y="2314783"/>
            <a:ext cx="2250000" cy="76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9162E98-C5D3-449D-9D28-D4812E7A78BE}"/>
              </a:ext>
            </a:extLst>
          </p:cNvPr>
          <p:cNvSpPr/>
          <p:nvPr/>
        </p:nvSpPr>
        <p:spPr>
          <a:xfrm>
            <a:off x="3936000" y="2311427"/>
            <a:ext cx="2250000" cy="765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8C7FB60-6AA3-42D6-B5DF-B12B039AE590}"/>
              </a:ext>
            </a:extLst>
          </p:cNvPr>
          <p:cNvSpPr/>
          <p:nvPr/>
        </p:nvSpPr>
        <p:spPr>
          <a:xfrm>
            <a:off x="6186437" y="2311427"/>
            <a:ext cx="2250000" cy="765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05DDA4D7-4D94-4D7A-B375-C992D50900F7}"/>
              </a:ext>
            </a:extLst>
          </p:cNvPr>
          <p:cNvSpPr/>
          <p:nvPr/>
        </p:nvSpPr>
        <p:spPr>
          <a:xfrm>
            <a:off x="8437800" y="2311427"/>
            <a:ext cx="2250000" cy="765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71A1DDD2-2E21-4D0E-B7C7-F1CCFFB81F50}"/>
              </a:ext>
            </a:extLst>
          </p:cNvPr>
          <p:cNvSpPr/>
          <p:nvPr/>
        </p:nvSpPr>
        <p:spPr>
          <a:xfrm>
            <a:off x="1686000" y="3086494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D30426D-3092-4AC3-A9AA-BBEF424BDA66}"/>
              </a:ext>
            </a:extLst>
          </p:cNvPr>
          <p:cNvSpPr/>
          <p:nvPr/>
        </p:nvSpPr>
        <p:spPr>
          <a:xfrm>
            <a:off x="3936000" y="308313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655DA68C-6D6A-485F-A422-E701FC73EEF0}"/>
              </a:ext>
            </a:extLst>
          </p:cNvPr>
          <p:cNvSpPr/>
          <p:nvPr/>
        </p:nvSpPr>
        <p:spPr>
          <a:xfrm>
            <a:off x="6186437" y="308313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20DDC5D3-C948-4D4B-A121-C4D194CB9552}"/>
              </a:ext>
            </a:extLst>
          </p:cNvPr>
          <p:cNvSpPr/>
          <p:nvPr/>
        </p:nvSpPr>
        <p:spPr>
          <a:xfrm>
            <a:off x="8437800" y="308313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C2B75022-9755-4A87-97E2-64A18EC1A487}"/>
              </a:ext>
            </a:extLst>
          </p:cNvPr>
          <p:cNvSpPr/>
          <p:nvPr/>
        </p:nvSpPr>
        <p:spPr>
          <a:xfrm>
            <a:off x="1690257" y="5873139"/>
            <a:ext cx="2250000" cy="1833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D0E0BDE8-B2FD-4A0D-AC9E-375562635D82}"/>
              </a:ext>
            </a:extLst>
          </p:cNvPr>
          <p:cNvSpPr/>
          <p:nvPr/>
        </p:nvSpPr>
        <p:spPr>
          <a:xfrm>
            <a:off x="3941157" y="5869783"/>
            <a:ext cx="2250000" cy="1833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1EE61FC-651F-4182-A7EE-0C655791E0AF}"/>
              </a:ext>
            </a:extLst>
          </p:cNvPr>
          <p:cNvSpPr/>
          <p:nvPr/>
        </p:nvSpPr>
        <p:spPr>
          <a:xfrm>
            <a:off x="6190694" y="5869783"/>
            <a:ext cx="2250000" cy="18335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05DC77EF-FAAF-4300-9E26-ACBA3A9EFE06}"/>
              </a:ext>
            </a:extLst>
          </p:cNvPr>
          <p:cNvSpPr/>
          <p:nvPr/>
        </p:nvSpPr>
        <p:spPr>
          <a:xfrm>
            <a:off x="8442057" y="5869783"/>
            <a:ext cx="2250000" cy="1833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F6934ED7-7828-4BCF-95E2-6F31AA0268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6049" y="3099196"/>
            <a:ext cx="346758" cy="346758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66834183-ACFD-4F20-B3E9-61BFB87292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3162" y="3113080"/>
            <a:ext cx="332874" cy="33287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26D3A5D0-DAE7-4A5A-A71F-998BBF6A78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111244" y="3055818"/>
            <a:ext cx="381813" cy="381813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3BE3C528-A8D6-4416-917B-07C77D77FD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287774" y="3106570"/>
            <a:ext cx="338008" cy="33800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40AA7B9-2095-4995-A3CB-921B33FDF974}"/>
              </a:ext>
            </a:extLst>
          </p:cNvPr>
          <p:cNvSpPr txBox="1"/>
          <p:nvPr/>
        </p:nvSpPr>
        <p:spPr>
          <a:xfrm>
            <a:off x="2493041" y="232085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05A05DB-972E-4AE8-944F-CADD5D00A00C}"/>
              </a:ext>
            </a:extLst>
          </p:cNvPr>
          <p:cNvSpPr txBox="1"/>
          <p:nvPr/>
        </p:nvSpPr>
        <p:spPr>
          <a:xfrm>
            <a:off x="4746884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A2D6AEEA-9F44-4C07-9369-0C1DC9A297FB}"/>
              </a:ext>
            </a:extLst>
          </p:cNvPr>
          <p:cNvSpPr txBox="1"/>
          <p:nvPr/>
        </p:nvSpPr>
        <p:spPr>
          <a:xfrm>
            <a:off x="6938026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8F8D095B-3A58-441D-B20C-8DE8C9642292}"/>
              </a:ext>
            </a:extLst>
          </p:cNvPr>
          <p:cNvSpPr txBox="1"/>
          <p:nvPr/>
        </p:nvSpPr>
        <p:spPr>
          <a:xfrm>
            <a:off x="9174301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EEDE8DF5-E83E-4487-ABC9-951254F59C81}"/>
              </a:ext>
            </a:extLst>
          </p:cNvPr>
          <p:cNvSpPr txBox="1"/>
          <p:nvPr/>
        </p:nvSpPr>
        <p:spPr>
          <a:xfrm>
            <a:off x="4003273" y="3369450"/>
            <a:ext cx="20927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Использование разных источников </a:t>
            </a:r>
            <a:r>
              <a:rPr lang="ru-RU" sz="1000" dirty="0" smtClean="0"/>
              <a:t>информации: текстов</a:t>
            </a:r>
            <a:r>
              <a:rPr lang="ru-RU" sz="1000" dirty="0"/>
              <a:t>, статей, </a:t>
            </a:r>
            <a:r>
              <a:rPr lang="ru-RU" sz="1000" dirty="0" err="1"/>
              <a:t>видеоуроков</a:t>
            </a:r>
            <a:r>
              <a:rPr lang="ru-RU" sz="1000" dirty="0"/>
              <a:t> и других актуальных источников информации поможет углубить свои знания и максимально подготовиться к экзамену. Лучше использовать несколько источников, чтобы получать максимум информации и разносторонне развивать свои навыки, а помогут вам в этом различные информационные ресурсы, например, в социальной сети «</a:t>
            </a:r>
            <a:r>
              <a:rPr lang="ru-RU" sz="1000" dirty="0" err="1"/>
              <a:t>ВКонтакте</a:t>
            </a:r>
            <a:r>
              <a:rPr lang="ru-RU" sz="1000" dirty="0"/>
              <a:t>» вы найдете множество официальных страниц и групп для подготовки к </a:t>
            </a:r>
            <a:r>
              <a:rPr lang="ru-RU" sz="1000" dirty="0" smtClean="0"/>
              <a:t>ЕГЭ.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0FEE52D2-0517-483E-BABB-CAA15CBE298A}"/>
              </a:ext>
            </a:extLst>
          </p:cNvPr>
          <p:cNvSpPr txBox="1"/>
          <p:nvPr/>
        </p:nvSpPr>
        <p:spPr>
          <a:xfrm>
            <a:off x="6341808" y="3630619"/>
            <a:ext cx="1939257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С ходом подготовки к ЕГЭ можно познакомиться здесь </a:t>
            </a:r>
            <a:r>
              <a:rPr lang="ru-RU" sz="1100" u="sng" dirty="0">
                <a:hlinkClick r:id="rId10"/>
              </a:rPr>
              <a:t>https://vk.com/rosobrnadzor</a:t>
            </a:r>
            <a:r>
              <a:rPr lang="ru-RU" sz="1100" dirty="0"/>
              <a:t>. Кроме того, не забываем посещать страницы и следить за информацией своей школы и управления по образованию и науке города Сочи.</a:t>
            </a:r>
            <a:endParaRPr lang="en-US" sz="2400" dirty="0"/>
          </a:p>
          <a:p>
            <a:pPr algn="ctr"/>
            <a:endParaRPr lang="en-US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63F956A0-3C81-405B-858A-2C1B3958AEA2}"/>
              </a:ext>
            </a:extLst>
          </p:cNvPr>
          <p:cNvSpPr txBox="1"/>
          <p:nvPr/>
        </p:nvSpPr>
        <p:spPr>
          <a:xfrm>
            <a:off x="8446042" y="3370129"/>
            <a:ext cx="22335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По </a:t>
            </a:r>
            <a:r>
              <a:rPr lang="ru-RU" sz="1000" dirty="0"/>
              <a:t>словам успешно сдавших ЕГЭ, обязательным элементом подготовки является выполнение типовых тестов и тренировочных заданий на основе прошлогодних экзаменационных материалов с которыми можно ознакомиться на сайте Федеральной службы по надзору в сфере образования и науки </a:t>
            </a:r>
            <a:r>
              <a:rPr lang="ru-RU" sz="1000" u="sng" dirty="0">
                <a:hlinkClick r:id="rId11"/>
              </a:rPr>
              <a:t>https://obrnadzor.gov.ru/navigator-gia/materialy-dlya-podgotovki-k-ege/</a:t>
            </a:r>
            <a:r>
              <a:rPr lang="ru-RU" sz="1000" dirty="0"/>
              <a:t> и (или) Федерального института педагогических измерений </a:t>
            </a:r>
            <a:r>
              <a:rPr lang="ru-RU" sz="1000" u="sng" dirty="0">
                <a:hlinkClick r:id="rId12"/>
              </a:rPr>
              <a:t>https://fipi.ru/ege</a:t>
            </a:r>
            <a:r>
              <a:rPr lang="ru-RU" sz="1000" dirty="0"/>
              <a:t>. </a:t>
            </a:r>
            <a:endParaRPr lang="en-US" sz="1000" dirty="0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828800" cy="1371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4DD4D58C-E524-4323-BB35-7A8ECA92AEED}"/>
              </a:ext>
            </a:extLst>
          </p:cNvPr>
          <p:cNvSpPr txBox="1"/>
          <p:nvPr/>
        </p:nvSpPr>
        <p:spPr>
          <a:xfrm>
            <a:off x="1747195" y="3402640"/>
            <a:ext cx="2193962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Регулярные занятия – залог успеха. Один из основных факторов успеха на ЕГЭ - это регулярная и целенаправленная подготовка. Важно понимать, что способность к предмету и правильный подход к занятиям – это успех на 70%. Оставшиеся 30% - это усидчивость, целеустремленность и упорство. Результаты тех, кто готовится постоянно и ставит перед собой конкретные цели, на порядок выше, чем тех, кто относится к делу без должного энтузиазма.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2" t="12323" r="33828" b="24365"/>
          <a:stretch/>
        </p:blipFill>
        <p:spPr>
          <a:xfrm>
            <a:off x="10654640" y="12071"/>
            <a:ext cx="1537360" cy="1347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0464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868EFC-5512-4B64-A7DF-2EE799094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0924" y="78327"/>
            <a:ext cx="7294858" cy="1039528"/>
          </a:xfrm>
        </p:spPr>
        <p:txBody>
          <a:bodyPr>
            <a:noAutofit/>
          </a:bodyPr>
          <a:lstStyle/>
          <a:p>
            <a:r>
              <a:rPr lang="ru-RU" sz="3200" dirty="0"/>
              <a:t>Предлагаем вашему вниманию несколько шагов для успешной сдачи ЕГЭ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F42A4BD-877D-418E-9D4D-25ABDC6C0DCD}"/>
              </a:ext>
            </a:extLst>
          </p:cNvPr>
          <p:cNvSpPr/>
          <p:nvPr/>
        </p:nvSpPr>
        <p:spPr>
          <a:xfrm>
            <a:off x="1686000" y="2314783"/>
            <a:ext cx="2250000" cy="76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9162E98-C5D3-449D-9D28-D4812E7A78BE}"/>
              </a:ext>
            </a:extLst>
          </p:cNvPr>
          <p:cNvSpPr/>
          <p:nvPr/>
        </p:nvSpPr>
        <p:spPr>
          <a:xfrm>
            <a:off x="3936000" y="2311427"/>
            <a:ext cx="2250000" cy="765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8C7FB60-6AA3-42D6-B5DF-B12B039AE590}"/>
              </a:ext>
            </a:extLst>
          </p:cNvPr>
          <p:cNvSpPr/>
          <p:nvPr/>
        </p:nvSpPr>
        <p:spPr>
          <a:xfrm>
            <a:off x="6186437" y="2311427"/>
            <a:ext cx="2250000" cy="765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05DDA4D7-4D94-4D7A-B375-C992D50900F7}"/>
              </a:ext>
            </a:extLst>
          </p:cNvPr>
          <p:cNvSpPr/>
          <p:nvPr/>
        </p:nvSpPr>
        <p:spPr>
          <a:xfrm>
            <a:off x="8437800" y="2311427"/>
            <a:ext cx="2250000" cy="765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71A1DDD2-2E21-4D0E-B7C7-F1CCFFB81F50}"/>
              </a:ext>
            </a:extLst>
          </p:cNvPr>
          <p:cNvSpPr/>
          <p:nvPr/>
        </p:nvSpPr>
        <p:spPr>
          <a:xfrm>
            <a:off x="1686000" y="3086494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D30426D-3092-4AC3-A9AA-BBEF424BDA66}"/>
              </a:ext>
            </a:extLst>
          </p:cNvPr>
          <p:cNvSpPr/>
          <p:nvPr/>
        </p:nvSpPr>
        <p:spPr>
          <a:xfrm>
            <a:off x="3936000" y="308313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655DA68C-6D6A-485F-A422-E701FC73EEF0}"/>
              </a:ext>
            </a:extLst>
          </p:cNvPr>
          <p:cNvSpPr/>
          <p:nvPr/>
        </p:nvSpPr>
        <p:spPr>
          <a:xfrm>
            <a:off x="6186000" y="305581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20DDC5D3-C948-4D4B-A121-C4D194CB9552}"/>
              </a:ext>
            </a:extLst>
          </p:cNvPr>
          <p:cNvSpPr/>
          <p:nvPr/>
        </p:nvSpPr>
        <p:spPr>
          <a:xfrm>
            <a:off x="8437800" y="3083138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C2B75022-9755-4A87-97E2-64A18EC1A487}"/>
              </a:ext>
            </a:extLst>
          </p:cNvPr>
          <p:cNvSpPr/>
          <p:nvPr/>
        </p:nvSpPr>
        <p:spPr>
          <a:xfrm>
            <a:off x="1690257" y="5873139"/>
            <a:ext cx="2250000" cy="1833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D0E0BDE8-B2FD-4A0D-AC9E-375562635D82}"/>
              </a:ext>
            </a:extLst>
          </p:cNvPr>
          <p:cNvSpPr/>
          <p:nvPr/>
        </p:nvSpPr>
        <p:spPr>
          <a:xfrm>
            <a:off x="3941157" y="5869783"/>
            <a:ext cx="2250000" cy="1833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1EE61FC-651F-4182-A7EE-0C655791E0AF}"/>
              </a:ext>
            </a:extLst>
          </p:cNvPr>
          <p:cNvSpPr/>
          <p:nvPr/>
        </p:nvSpPr>
        <p:spPr>
          <a:xfrm>
            <a:off x="6190694" y="5869783"/>
            <a:ext cx="2250000" cy="18335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05DC77EF-FAAF-4300-9E26-ACBA3A9EFE06}"/>
              </a:ext>
            </a:extLst>
          </p:cNvPr>
          <p:cNvSpPr/>
          <p:nvPr/>
        </p:nvSpPr>
        <p:spPr>
          <a:xfrm>
            <a:off x="8442057" y="5869783"/>
            <a:ext cx="2250000" cy="18335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F6934ED7-7828-4BCF-95E2-6F31AA0268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6049" y="3099196"/>
            <a:ext cx="346758" cy="346758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66834183-ACFD-4F20-B3E9-61BFB87292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3162" y="3113080"/>
            <a:ext cx="332874" cy="33287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26D3A5D0-DAE7-4A5A-A71F-998BBF6A78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111244" y="3055818"/>
            <a:ext cx="381813" cy="381813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3BE3C528-A8D6-4416-917B-07C77D77FD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287774" y="3106570"/>
            <a:ext cx="338008" cy="33800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40AA7B9-2095-4995-A3CB-921B33FDF974}"/>
              </a:ext>
            </a:extLst>
          </p:cNvPr>
          <p:cNvSpPr txBox="1"/>
          <p:nvPr/>
        </p:nvSpPr>
        <p:spPr>
          <a:xfrm>
            <a:off x="2493041" y="2320854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05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C05A05DB-972E-4AE8-944F-CADD5D00A00C}"/>
              </a:ext>
            </a:extLst>
          </p:cNvPr>
          <p:cNvSpPr txBox="1"/>
          <p:nvPr/>
        </p:nvSpPr>
        <p:spPr>
          <a:xfrm>
            <a:off x="4746884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06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A2D6AEEA-9F44-4C07-9369-0C1DC9A297FB}"/>
              </a:ext>
            </a:extLst>
          </p:cNvPr>
          <p:cNvSpPr txBox="1"/>
          <p:nvPr/>
        </p:nvSpPr>
        <p:spPr>
          <a:xfrm>
            <a:off x="6938026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07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8F8D095B-3A58-441D-B20C-8DE8C9642292}"/>
              </a:ext>
            </a:extLst>
          </p:cNvPr>
          <p:cNvSpPr txBox="1"/>
          <p:nvPr/>
        </p:nvSpPr>
        <p:spPr>
          <a:xfrm>
            <a:off x="9174301" y="233692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08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EEDE8DF5-E83E-4487-ABC9-951254F59C81}"/>
              </a:ext>
            </a:extLst>
          </p:cNvPr>
          <p:cNvSpPr txBox="1"/>
          <p:nvPr/>
        </p:nvSpPr>
        <p:spPr>
          <a:xfrm>
            <a:off x="4032078" y="3752530"/>
            <a:ext cx="20927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Организация своего рабочего пространства. Для успешной подготовки к ЕГЭ не менее важно создать комфортную рабочую обстановку. Работа в спокойной обстановке, без лишних отвлечений и раздражителей, позволяет сконцентрироваться на учебе и быстро усвоить новую информацию.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0FEE52D2-0517-483E-BABB-CAA15CBE298A}"/>
              </a:ext>
            </a:extLst>
          </p:cNvPr>
          <p:cNvSpPr txBox="1"/>
          <p:nvPr/>
        </p:nvSpPr>
        <p:spPr>
          <a:xfrm>
            <a:off x="6282078" y="3975209"/>
            <a:ext cx="193925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И помним, что экзаменационная кампания – это серьезное испытание, требующее не только знаний, но и правильного психологического настроя и режима дня!</a:t>
            </a:r>
            <a:endParaRPr lang="en-US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63F956A0-3C81-405B-858A-2C1B3958AEA2}"/>
              </a:ext>
            </a:extLst>
          </p:cNvPr>
          <p:cNvSpPr txBox="1"/>
          <p:nvPr/>
        </p:nvSpPr>
        <p:spPr>
          <a:xfrm>
            <a:off x="8430843" y="3904500"/>
            <a:ext cx="22335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Поставьте перед собой цель, которая вам по силам. Пусть достижения не всегда совпадают с идеалом, зато они ваши личные. Будьте уверены: каждому, кто учился в школе, по силам сдать ЕГЭ. Подготовившись должным образом, вы обязательно сдадите экзамен! Успехов вам!</a:t>
            </a:r>
            <a:endParaRPr lang="en-US" sz="1000" dirty="0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828800" cy="1371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4DD4D58C-E524-4323-BB35-7A8ECA92AEED}"/>
              </a:ext>
            </a:extLst>
          </p:cNvPr>
          <p:cNvSpPr txBox="1"/>
          <p:nvPr/>
        </p:nvSpPr>
        <p:spPr>
          <a:xfrm>
            <a:off x="1714019" y="3538703"/>
            <a:ext cx="21939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Самоанализ и корректировка плана подготовки. Процесс подготовки к ЕГЭ должен быть планомерным и гибким одновременно. Самоанализ, не стесняясь признавать свои ошибки, позволит своевременно корректировать план подготовки и делать акцент на слабых местах. Таким образом, подготовка становится максимально результативной и эффективной. 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2" t="12323" r="33828" b="24365"/>
          <a:stretch/>
        </p:blipFill>
        <p:spPr>
          <a:xfrm>
            <a:off x="10654640" y="12071"/>
            <a:ext cx="1537360" cy="1347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7508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11">
            <a:extLst>
              <a:ext uri="{FF2B5EF4-FFF2-40B4-BE49-F238E27FC236}">
                <a16:creationId xmlns="" xmlns:a16="http://schemas.microsoft.com/office/drawing/2014/main" id="{12727895-9EE2-416B-8363-32D8FDE402DA}"/>
              </a:ext>
            </a:extLst>
          </p:cNvPr>
          <p:cNvSpPr txBox="1">
            <a:spLocks/>
          </p:cNvSpPr>
          <p:nvPr/>
        </p:nvSpPr>
        <p:spPr>
          <a:xfrm>
            <a:off x="2788498" y="3028119"/>
            <a:ext cx="6975002" cy="17057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2"/>
            <a:ext cx="1811577" cy="1358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2" t="12323" r="33828" b="24365"/>
          <a:stretch/>
        </p:blipFill>
        <p:spPr>
          <a:xfrm>
            <a:off x="10654640" y="12071"/>
            <a:ext cx="1537360" cy="1347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377102"/>
              </p:ext>
            </p:extLst>
          </p:nvPr>
        </p:nvGraphicFramePr>
        <p:xfrm>
          <a:off x="1931496" y="381000"/>
          <a:ext cx="8603226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3226"/>
              </a:tblGrid>
              <a:tr h="5894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СВЕДЕНИЯ об основных информационных ресурсах</a:t>
                      </a:r>
                    </a:p>
                    <a:p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55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официальный сайт Федеральной службы по надзору в сфере образования и науки (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Рособрнадзор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hlinkClick r:id="rId4"/>
                        </a:rPr>
                        <a:t>https://obrnadzor.gov.ru/</a:t>
                      </a:r>
                      <a:endParaRPr lang="ru-RU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официальный сайт ФГБНУ «Федеральный институт педагогических измерений» (ФГБНУ «ФИПИ») </a:t>
                      </a:r>
                      <a:r>
                        <a:rPr lang="en-US" sz="1200" b="1" dirty="0" smtClean="0">
                          <a:hlinkClick r:id="rId5"/>
                        </a:rPr>
                        <a:t>https://fipi.ru/</a:t>
                      </a:r>
                      <a:endParaRPr lang="ru-RU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/>
                </a:tc>
              </a:tr>
              <a:tr h="755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официальный сайт Министерства просвещения Российской Федерации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en-US" sz="1200" b="1" baseline="0" dirty="0" smtClean="0">
                          <a:hlinkClick r:id="rId6"/>
                        </a:rPr>
                        <a:t>https://edu.gov.ru/</a:t>
                      </a:r>
                      <a:endParaRPr lang="ru-RU" sz="12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официальный сайт министерства образования, науки и молодежной политики Краснодарского края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en-US" sz="1200" b="1" baseline="0" dirty="0" smtClean="0">
                          <a:hlinkClick r:id="rId7"/>
                        </a:rPr>
                        <a:t>https://minobr.krasnodar.ru/</a:t>
                      </a:r>
                      <a:endParaRPr lang="ru-RU" sz="12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/>
                    </a:p>
                  </a:txBody>
                  <a:tcPr/>
                </a:tc>
              </a:tr>
              <a:tr h="419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официальный сайт ГКУ КК Центра оценки качества образования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en-US" sz="1200" b="1" baseline="0" dirty="0" smtClean="0">
                          <a:hlinkClick r:id="rId8"/>
                        </a:rPr>
                        <a:t>http://www.gas.kubannet.ru/</a:t>
                      </a:r>
                      <a:endParaRPr lang="ru-RU" sz="12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/>
                    </a:p>
                  </a:txBody>
                  <a:tcPr/>
                </a:tc>
              </a:tr>
              <a:tr h="419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официальный сайт ГБОУ ДПО «Институт развития образования» Краснодарского края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en-US" sz="1200" b="1" baseline="0" dirty="0" smtClean="0">
                          <a:hlinkClick r:id="rId9"/>
                        </a:rPr>
                        <a:t>https://iro23.ru/</a:t>
                      </a:r>
                      <a:endParaRPr lang="ru-RU" sz="12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/>
                </a:tc>
              </a:tr>
              <a:tr h="419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/>
                        <a:t> официальная группа министерства образования, науки и молодежной политики Краснодарского края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en-US" sz="1200" b="1" baseline="0" dirty="0" smtClean="0">
                          <a:hlinkClick r:id="rId10"/>
                        </a:rPr>
                        <a:t>https://web.telegram.org/k/#@minobrkubaniofficial</a:t>
                      </a:r>
                      <a:endParaRPr lang="ru-RU" sz="12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/>
                    </a:p>
                  </a:txBody>
                  <a:tcPr/>
                </a:tc>
              </a:tr>
              <a:tr h="391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официальная группа министерства образования, науки и молодежной политики Краснодарского края</a:t>
                      </a:r>
                      <a:r>
                        <a:rPr lang="ru-RU" sz="1100" b="1" baseline="0" dirty="0" smtClean="0"/>
                        <a:t> </a:t>
                      </a:r>
                      <a:r>
                        <a:rPr lang="en-US" sz="1100" b="1" baseline="0" dirty="0" smtClean="0">
                          <a:hlinkClick r:id="rId11"/>
                        </a:rPr>
                        <a:t>https://ok.ru/minobrnaukikubani/</a:t>
                      </a:r>
                      <a:endParaRPr lang="ru-RU" sz="11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/>
                    </a:p>
                  </a:txBody>
                  <a:tcPr/>
                </a:tc>
              </a:tr>
              <a:tr h="391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официальная группа «Государственная итоговая аттестация на Кубани» в социальной сети </a:t>
                      </a:r>
                      <a:r>
                        <a:rPr lang="en-US" sz="1100" b="1" dirty="0" smtClean="0">
                          <a:hlinkClick r:id="rId12"/>
                        </a:rPr>
                        <a:t>https://vk.com/giakuban</a:t>
                      </a:r>
                      <a:endParaRPr lang="ru-RU" sz="11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/>
                    </a:p>
                  </a:txBody>
                  <a:tcPr/>
                </a:tc>
              </a:tr>
              <a:tr h="391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hlinkClick r:id="rId13"/>
                        </a:rPr>
                        <a:t>Управление по образованию и науке администрации города-курорта Сочи</a:t>
                      </a:r>
                      <a:r>
                        <a:rPr lang="ru-RU" sz="1100" b="1" baseline="0" dirty="0" smtClean="0"/>
                        <a:t> </a:t>
                      </a:r>
                      <a:r>
                        <a:rPr lang="en-US" sz="1100" b="1" baseline="0" dirty="0" smtClean="0">
                          <a:hlinkClick r:id="rId14"/>
                        </a:rPr>
                        <a:t>http://sochi.edu.ru/activity/ege/</a:t>
                      </a:r>
                      <a:endParaRPr lang="ru-RU" sz="11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/>
                    </a:p>
                  </a:txBody>
                  <a:tcPr/>
                </a:tc>
              </a:tr>
              <a:tr h="419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hlinkClick r:id="rId13"/>
                        </a:rPr>
                        <a:t>Официальный канал в </a:t>
                      </a:r>
                      <a:r>
                        <a:rPr lang="ru-RU" sz="1200" b="1" dirty="0" err="1" smtClean="0">
                          <a:hlinkClick r:id="rId13"/>
                        </a:rPr>
                        <a:t>Телеграм</a:t>
                      </a:r>
                      <a:r>
                        <a:rPr lang="ru-RU" sz="1200" b="1" dirty="0" smtClean="0">
                          <a:hlinkClick r:id="rId13"/>
                        </a:rPr>
                        <a:t>   </a:t>
                      </a:r>
                      <a:r>
                        <a:rPr lang="en-US" sz="1200" b="1" dirty="0" smtClean="0">
                          <a:hlinkClick r:id="rId13"/>
                        </a:rPr>
                        <a:t>https://web.telegram.org/k/#@sochieducation</a:t>
                      </a:r>
                      <a:endParaRPr lang="ru-RU" sz="1200" b="1" dirty="0" smtClean="0"/>
                    </a:p>
                    <a:p>
                      <a:endParaRPr lang="ru-RU" sz="1200" b="1" dirty="0"/>
                    </a:p>
                  </a:txBody>
                  <a:tcPr/>
                </a:tc>
              </a:tr>
              <a:tr h="4197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hlinkClick r:id="rId15"/>
                        </a:rPr>
                        <a:t>Официальный канал «</a:t>
                      </a:r>
                      <a:r>
                        <a:rPr lang="ru-RU" sz="1200" b="1" dirty="0" err="1" smtClean="0">
                          <a:hlinkClick r:id="rId15"/>
                        </a:rPr>
                        <a:t>Вконтакте</a:t>
                      </a:r>
                      <a:r>
                        <a:rPr lang="ru-RU" sz="1200" b="1" dirty="0" smtClean="0">
                          <a:hlinkClick r:id="rId15"/>
                        </a:rPr>
                        <a:t>»     </a:t>
                      </a:r>
                      <a:r>
                        <a:rPr lang="en-US" sz="1200" b="1" dirty="0" smtClean="0">
                          <a:hlinkClick r:id="rId15"/>
                        </a:rPr>
                        <a:t>https://vk.com/sochieducation</a:t>
                      </a:r>
                      <a:endParaRPr lang="ru-RU" sz="1200" b="1" dirty="0" smtClean="0"/>
                    </a:p>
                    <a:p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37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4D36DE-6EDA-4D8A-8883-1E7693AC9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43" y="20657"/>
            <a:ext cx="10724874" cy="1039528"/>
          </a:xfrm>
        </p:spPr>
        <p:txBody>
          <a:bodyPr/>
          <a:lstStyle/>
          <a:p>
            <a:r>
              <a:rPr lang="ru-RU" dirty="0" smtClean="0"/>
              <a:t>           «горячая линия»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="" xmlns:a16="http://schemas.microsoft.com/office/drawing/2014/main" id="{3E45840A-7131-4DE2-BED1-66AD1A60F842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2"/>
            <a:ext cx="1811577" cy="1358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855405" y="2369574"/>
            <a:ext cx="1046152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Муниципальная «горячая линия» ЕГЭ </a:t>
            </a:r>
            <a:endParaRPr lang="ru-RU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+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7(862) 264-65-96, +7(862) 264-40-85 </a:t>
            </a:r>
            <a:endParaRPr lang="ru-RU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Региональная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«горячая линия» ЕГЭ </a:t>
            </a:r>
            <a:endParaRPr lang="ru-RU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8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(918) 189-99-02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2" t="12323" r="33828" b="24365"/>
          <a:stretch/>
        </p:blipFill>
        <p:spPr>
          <a:xfrm>
            <a:off x="10654640" y="12071"/>
            <a:ext cx="1537360" cy="1347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Заголовок 9">
            <a:extLst>
              <a:ext uri="{FF2B5EF4-FFF2-40B4-BE49-F238E27FC236}">
                <a16:creationId xmlns="" xmlns:a16="http://schemas.microsoft.com/office/drawing/2014/main" id="{0D1355B7-0676-4FAD-BB13-0E29E273C07E}"/>
              </a:ext>
            </a:extLst>
          </p:cNvPr>
          <p:cNvSpPr txBox="1">
            <a:spLocks/>
          </p:cNvSpPr>
          <p:nvPr/>
        </p:nvSpPr>
        <p:spPr>
          <a:xfrm>
            <a:off x="7962451" y="5810955"/>
            <a:ext cx="4337704" cy="10913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СПАСИБО</a:t>
            </a:r>
          </a:p>
        </p:txBody>
      </p:sp>
    </p:spTree>
    <p:extLst>
      <p:ext uri="{BB962C8B-B14F-4D97-AF65-F5344CB8AC3E}">
        <p14:creationId xmlns:p14="http://schemas.microsoft.com/office/powerpoint/2010/main" val="174467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723</Words>
  <Application>Microsoft Office PowerPoint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Сдать ЕГЭ про100! Из первых уст: актуальные и яркие факты о ходе подготовки к ГИА в городе Сочи</vt:lpstr>
      <vt:lpstr>Презентация PowerPoint</vt:lpstr>
      <vt:lpstr>Предлагаем вашему вниманию  несколько шагов для успешной сдачи ЕГЭ</vt:lpstr>
      <vt:lpstr>Предлагаем вашему вниманию несколько шагов для успешной сдачи ЕГЭ</vt:lpstr>
      <vt:lpstr>Презентация PowerPoint</vt:lpstr>
      <vt:lpstr>           «горячая линия»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Учетная запись Майкрософт</cp:lastModifiedBy>
  <cp:revision>22</cp:revision>
  <dcterms:created xsi:type="dcterms:W3CDTF">2021-05-02T07:16:27Z</dcterms:created>
  <dcterms:modified xsi:type="dcterms:W3CDTF">2023-12-22T04:49:08Z</dcterms:modified>
</cp:coreProperties>
</file>