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83" r:id="rId4"/>
    <p:sldId id="282" r:id="rId5"/>
    <p:sldId id="27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Результаты </a:t>
            </a:r>
            <a:r>
              <a:rPr lang="ru-RU" dirty="0"/>
              <a:t>анкетирования</a:t>
            </a:r>
          </a:p>
        </c:rich>
      </c:tx>
      <c:layout>
        <c:manualLayout>
          <c:xMode val="edge"/>
          <c:yMode val="edge"/>
          <c:x val="2.1237539263314169E-2"/>
          <c:y val="3.527385846017109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26441506499277"/>
          <c:y val="0.19771645743065583"/>
          <c:w val="0.54175672400036357"/>
          <c:h val="0.67511480205903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анкетирования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меблировка</c:v>
                </c:pt>
                <c:pt idx="1">
                  <c:v>качество пространственной среды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2-406D-9D5C-ECF691389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0.64615</cdr:x>
      <cdr:y>0.47796</cdr:y>
    </cdr:from>
    <cdr:to>
      <cdr:x>0.74384</cdr:x>
      <cdr:y>0.75402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48672" y="1583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0.53623</cdr:x>
      <cdr:y>0.06492</cdr:y>
    </cdr:from>
    <cdr:to>
      <cdr:x>0.95453</cdr:x>
      <cdr:y>0.62359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07770" y="215040"/>
          <a:ext cx="4608512" cy="1850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Оснащение современными </a:t>
          </a:r>
        </a:p>
        <a:p xmlns:a="http://schemas.openxmlformats.org/drawingml/2006/main">
          <a:r>
            <a:rPr lang="ru-RU" sz="1600" b="1" dirty="0" smtClean="0"/>
            <a:t>образовательными технологиями – 60%</a:t>
          </a:r>
        </a:p>
        <a:p xmlns:a="http://schemas.openxmlformats.org/drawingml/2006/main">
          <a:endParaRPr lang="ru-RU" sz="1600" b="1" dirty="0"/>
        </a:p>
        <a:p xmlns:a="http://schemas.openxmlformats.org/drawingml/2006/main">
          <a:r>
            <a:rPr lang="ru-RU" sz="1600" b="1" dirty="0" smtClean="0"/>
            <a:t>Зонирование, интерьер -40%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2476C-01B7-4991-ADF8-E8AB2F234A0B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4D1CA-8A7D-4346-95BF-58C91049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15A1D4-B7FB-45DF-BA30-06280F8BEE7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FE8599-022E-4127-978D-3E87F3144D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403" y="0"/>
            <a:ext cx="11377264" cy="1828800"/>
          </a:xfrm>
        </p:spPr>
        <p:txBody>
          <a:bodyPr>
            <a:noAutofit/>
          </a:bodyPr>
          <a:lstStyle/>
          <a:p>
            <a:r>
              <a:rPr lang="ru-RU" sz="6000" dirty="0" smtClean="0">
                <a:effectLst/>
                <a:latin typeface="Times New Roman"/>
                <a:ea typeface="Calibri"/>
              </a:rPr>
              <a:t>«</a:t>
            </a:r>
            <a:r>
              <a:rPr lang="ru-RU" sz="6000" dirty="0" smtClean="0">
                <a:effectLst/>
                <a:latin typeface="Times New Roman"/>
                <a:ea typeface="Calibri"/>
              </a:rPr>
              <a:t>Библиотека+</a:t>
            </a:r>
            <a:r>
              <a:rPr lang="ru-RU" sz="6000" dirty="0" smtClean="0">
                <a:effectLst/>
                <a:latin typeface="Times New Roman"/>
                <a:ea typeface="Calibri"/>
              </a:rPr>
              <a:t>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2636912"/>
            <a:ext cx="11856640" cy="3992440"/>
          </a:xfrm>
        </p:spPr>
        <p:txBody>
          <a:bodyPr>
            <a:normAutofit fontScale="32500" lnSpcReduction="20000"/>
          </a:bodyPr>
          <a:lstStyle/>
          <a:p>
            <a:pPr marL="0" algn="l">
              <a:lnSpc>
                <a:spcPct val="170000"/>
              </a:lnSpc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Место реализации проекта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354003, город-курорт Сочи, Краснодарский край, ул. 60 лет ВЛКСМ, д.12</a:t>
            </a:r>
          </a:p>
          <a:p>
            <a:pPr marL="0" algn="l">
              <a:lnSpc>
                <a:spcPct val="170000"/>
              </a:lnSpc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Срок реализации проекта: с </a:t>
            </a:r>
            <a:r>
              <a:rPr lang="ru-RU" sz="6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2024 </a:t>
            </a: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 (бессрочное действие)</a:t>
            </a:r>
          </a:p>
          <a:p>
            <a:pPr marL="0" algn="l">
              <a:lnSpc>
                <a:spcPct val="170000"/>
              </a:lnSpc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Прямые благополучатели: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более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1700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участников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образовательного процесса: обучающиеся,  педагоги, родители</a:t>
            </a:r>
          </a:p>
          <a:p>
            <a:pPr marL="0" algn="l">
              <a:lnSpc>
                <a:spcPct val="170000"/>
              </a:lnSpc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Общая стоимость проекта (руб.)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1 000 000 руб. </a:t>
            </a:r>
            <a:endParaRPr lang="ru-RU" sz="6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Инициаторы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Четверикова 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Вероника Дмитриевна, Керимов </a:t>
            </a:r>
            <a:r>
              <a:rPr lang="ru-RU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Даниял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Артурович обучающиеся 10 Б класса </a:t>
            </a: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МОБУ гимназии № 15 им. Н.Н. Белоусова</a:t>
            </a:r>
          </a:p>
          <a:p>
            <a:pPr marL="0" algn="just">
              <a:lnSpc>
                <a:spcPct val="115000"/>
              </a:lnSpc>
            </a:pP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4158"/>
            <a:ext cx="1944216" cy="1946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8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864" y="188640"/>
            <a:ext cx="11353776" cy="1152128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  <a:latin typeface="Times New Roman"/>
                <a:ea typeface="Calibri"/>
              </a:rPr>
              <a:t>Описание проблемы, на решение которой направлен проект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340768"/>
            <a:ext cx="11521280" cy="5400600"/>
          </a:xfrm>
        </p:spPr>
        <p:txBody>
          <a:bodyPr>
            <a:no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sz="2400" dirty="0">
                <a:solidFill>
                  <a:srgbClr val="26262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Сегодня библиотека в гимназии - это место, в котором можно найти нужную книгу, подготовиться к уроку. На вопрос «Что бы вы изменили в нашей библиотеке?» самыми популярными среди педагогов и обучающихся стали ответы: «оснащение современными технологиями», «изменение зонирования, оснащения, интерьера, комплектования» и «ремонт в библиотеке». </a:t>
            </a:r>
            <a:endParaRPr lang="ru-RU" sz="2400" dirty="0" smtClean="0">
              <a:solidFill>
                <a:srgbClr val="262626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999258"/>
              </p:ext>
            </p:extLst>
          </p:nvPr>
        </p:nvGraphicFramePr>
        <p:xfrm>
          <a:off x="1343472" y="3574000"/>
          <a:ext cx="11017224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0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-99392"/>
            <a:ext cx="11305256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проекта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952168"/>
            <a:ext cx="11521280" cy="5645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центра для формирования навыков функциональной грамотности через внедрение современных информационных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технологий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Этапы реализации:</a:t>
            </a:r>
          </a:p>
          <a:p>
            <a:pPr marL="742950" indent="-285750" algn="just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Организовать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современное библиотечное пространство;</a:t>
            </a:r>
          </a:p>
          <a:p>
            <a:pPr marL="742950" indent="-285750" algn="just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Внедрить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работу новые сервисы и технологии;</a:t>
            </a:r>
          </a:p>
          <a:p>
            <a:pPr marL="742950" indent="-285750" algn="just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Сформировать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 обучающихся определенные знания, умения и компетенции для решения задач современного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общества</a:t>
            </a:r>
            <a:endParaRPr lang="ru-RU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Tx/>
              <a:buNone/>
            </a:pPr>
            <a:r>
              <a:rPr lang="ru-RU" sz="2000" b="1" dirty="0" smtClean="0">
                <a:solidFill>
                  <a:srgbClr val="F07F09"/>
                </a:solidFill>
                <a:latin typeface="Times New Roman"/>
                <a:ea typeface="Calibri"/>
                <a:cs typeface="Times New Roman"/>
              </a:rPr>
              <a:t>Ожидаемые </a:t>
            </a:r>
            <a:r>
              <a:rPr lang="ru-RU" sz="2000" b="1" dirty="0">
                <a:solidFill>
                  <a:srgbClr val="F07F09"/>
                </a:solidFill>
                <a:latin typeface="Times New Roman"/>
                <a:ea typeface="Calibri"/>
                <a:cs typeface="Times New Roman"/>
              </a:rPr>
              <a:t>результаты: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Изменившееся библиотечное пространство сможет удовлетворить самые разнообразные читательские запросы и потребности.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учеников станут доступны не только книжный фонд, состоящий из классических бумажных экземпляров, но и электронных книг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Появятся обособленные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зоны для чтения и занятий, автоматизированные рабочие места для самостоятельной работы, интерактивное и мультимедийное оборудование, комфортное зонирование.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Библиотека+ должна решать задачи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современного образования,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способствовать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формированию у обучающихся всех компонентов функциональной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грамотности.</a:t>
            </a:r>
            <a:endParaRPr lang="ru-RU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07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1344" y="-99392"/>
            <a:ext cx="9888584" cy="523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 расходов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31543"/>
              </p:ext>
            </p:extLst>
          </p:nvPr>
        </p:nvGraphicFramePr>
        <p:xfrm>
          <a:off x="191344" y="628902"/>
          <a:ext cx="11809312" cy="632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59">
                  <a:extLst>
                    <a:ext uri="{9D8B030D-6E8A-4147-A177-3AD203B41FA5}">
                      <a16:colId xmlns:a16="http://schemas.microsoft.com/office/drawing/2014/main" val="1808843343"/>
                    </a:ext>
                  </a:extLst>
                </a:gridCol>
                <a:gridCol w="6243140">
                  <a:extLst>
                    <a:ext uri="{9D8B030D-6E8A-4147-A177-3AD203B41FA5}">
                      <a16:colId xmlns:a16="http://schemas.microsoft.com/office/drawing/2014/main" val="711170747"/>
                    </a:ext>
                  </a:extLst>
                </a:gridCol>
                <a:gridCol w="1560785">
                  <a:extLst>
                    <a:ext uri="{9D8B030D-6E8A-4147-A177-3AD203B41FA5}">
                      <a16:colId xmlns:a16="http://schemas.microsoft.com/office/drawing/2014/main" val="386948546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8523042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оборудования: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383370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Интерактивная панель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 Touch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OLE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384 000,00 (тыс. 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94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Напольная стойка для интерактивной панели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42 000,00 (тыс. 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21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3511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Системный блок 5-10400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DDR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3511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SSD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GTX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1650 4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/500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57 000, 00 (тыс. 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375482"/>
                  </a:ext>
                </a:extLst>
              </a:tr>
              <a:tr h="9114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3511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27" (IPS LED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3511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A+, 2K, 2560x1440@165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Гц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16:9, 400cd/m2,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3511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1000:1, 178°/178°, 1ms, Speakers, 2xHDMI1.4,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3511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DisplayPort,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USB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23 000, 00 (тыс. 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65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Комплект: клавиатура + мышь A4Tech KK-3330 клавиатура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мышь: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USB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1 500,00 (тыс. 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58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Ноутбук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ASUS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Vivobook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X1704ZA-AU123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шт.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198 000,00 (тыс. 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00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Подиум на 15 мест с тумбой для растений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227 220,00 (тыс. 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664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Стул пластиковый Проекция, без подлокотников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шт.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4 995, 00 (тыс. 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07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Стеллаж настенный Точка роста, 1400х300х1400 мм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18 710, 00 (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58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3.10.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 ученический одноместный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регулируемый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шт.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25 560,00 (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16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3.11.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Установка системы видеонаблюдения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шт.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18 005,00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858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2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34" y="0"/>
            <a:ext cx="11591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Предложения </a:t>
            </a:r>
            <a:r>
              <a:rPr lang="ru-RU" sz="36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оформлению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63202" y="4618"/>
            <a:ext cx="3303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" y="877591"/>
            <a:ext cx="3863752" cy="217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930267" y="501689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сегодня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24" y="1049996"/>
            <a:ext cx="3889018" cy="218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5" y="870090"/>
            <a:ext cx="3817550" cy="214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366012" y="3413932"/>
            <a:ext cx="2153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завтра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" r="4747" b="18596"/>
          <a:stretch/>
        </p:blipFill>
        <p:spPr>
          <a:xfrm>
            <a:off x="119335" y="4407806"/>
            <a:ext cx="4246525" cy="233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r="1332" b="3462"/>
          <a:stretch/>
        </p:blipFill>
        <p:spPr>
          <a:xfrm rot="1310533">
            <a:off x="3501467" y="3439469"/>
            <a:ext cx="1107315" cy="130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6601">
            <a:off x="296586" y="3632013"/>
            <a:ext cx="1171007" cy="117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30" y="3528907"/>
            <a:ext cx="2721733" cy="299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2" y="3369458"/>
            <a:ext cx="2392720" cy="345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502">
            <a:off x="9740578" y="4878741"/>
            <a:ext cx="2347643" cy="183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463">
            <a:off x="10471475" y="3346009"/>
            <a:ext cx="1440046" cy="144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06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590</TotalTime>
  <Words>556</Words>
  <Application>Microsoft Office PowerPoint</Application>
  <PresentationFormat>Широкоэкранный</PresentationFormat>
  <Paragraphs>86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Times New Roman</vt:lpstr>
      <vt:lpstr>Verdana</vt:lpstr>
      <vt:lpstr>Wingdings</vt:lpstr>
      <vt:lpstr>Wingdings 2</vt:lpstr>
      <vt:lpstr>Аспект</vt:lpstr>
      <vt:lpstr>«Библиотека+»</vt:lpstr>
      <vt:lpstr>Описание проблемы, на решение которой направлен проект</vt:lpstr>
      <vt:lpstr>Механизм реализации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«Комфортное образовательное пространство»</dc:title>
  <dc:creator>Ольга</dc:creator>
  <cp:lastModifiedBy>СимоноваОВ</cp:lastModifiedBy>
  <cp:revision>58</cp:revision>
  <dcterms:created xsi:type="dcterms:W3CDTF">2023-03-21T12:23:14Z</dcterms:created>
  <dcterms:modified xsi:type="dcterms:W3CDTF">2024-04-19T07:23:45Z</dcterms:modified>
</cp:coreProperties>
</file>