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5/17/2024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5/17/2024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420000">
            <a:off x="841521" y="663957"/>
            <a:ext cx="9755187" cy="868006"/>
          </a:xfrm>
        </p:spPr>
        <p:txBody>
          <a:bodyPr>
            <a:normAutofit fontScale="90000"/>
          </a:bodyPr>
          <a:lstStyle/>
          <a:p>
            <a:r>
              <a:rPr lang="ru-RU" dirty="0" smtClean="0"/>
              <a:t>стрела</a:t>
            </a:r>
            <a:endParaRPr lang="ru-RU" dirty="0"/>
          </a:p>
        </p:txBody>
      </p:sp>
      <p:sp>
        <p:nvSpPr>
          <p:cNvPr id="3" name="Подзаголовок 2"/>
          <p:cNvSpPr>
            <a:spLocks noGrp="1"/>
          </p:cNvSpPr>
          <p:nvPr>
            <p:ph type="subTitle" idx="1"/>
          </p:nvPr>
        </p:nvSpPr>
        <p:spPr>
          <a:xfrm rot="21420000">
            <a:off x="348516" y="2058153"/>
            <a:ext cx="10394205" cy="704479"/>
          </a:xfrm>
        </p:spPr>
        <p:txBody>
          <a:bodyPr/>
          <a:lstStyle/>
          <a:p>
            <a:r>
              <a:rPr lang="ru-RU" dirty="0" smtClean="0"/>
              <a:t>Срочно</a:t>
            </a:r>
          </a:p>
          <a:p>
            <a:r>
              <a:rPr lang="ru-RU" dirty="0" smtClean="0"/>
              <a:t>Разъяснения по пересдаче </a:t>
            </a:r>
            <a:r>
              <a:rPr lang="ru-RU" dirty="0" err="1" smtClean="0"/>
              <a:t>егэ</a:t>
            </a:r>
            <a:r>
              <a:rPr lang="ru-RU" dirty="0" smtClean="0"/>
              <a:t> </a:t>
            </a:r>
          </a:p>
          <a:p>
            <a:r>
              <a:rPr lang="ru-RU" dirty="0" smtClean="0"/>
              <a:t>в дополнительный период 4 и 5 июля</a:t>
            </a:r>
            <a:endParaRPr lang="ru-RU" dirty="0"/>
          </a:p>
        </p:txBody>
      </p:sp>
    </p:spTree>
    <p:extLst>
      <p:ext uri="{BB962C8B-B14F-4D97-AF65-F5344CB8AC3E}">
        <p14:creationId xmlns:p14="http://schemas.microsoft.com/office/powerpoint/2010/main" val="237269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 направлении разъяснений об участии в ГИА в дополнительные дни 4 и 5 июля</a:t>
            </a:r>
          </a:p>
        </p:txBody>
      </p:sp>
      <p:sp>
        <p:nvSpPr>
          <p:cNvPr id="3" name="Объект 2"/>
          <p:cNvSpPr>
            <a:spLocks noGrp="1"/>
          </p:cNvSpPr>
          <p:nvPr>
            <p:ph sz="quarter" idx="13"/>
          </p:nvPr>
        </p:nvSpPr>
        <p:spPr/>
        <p:txBody>
          <a:bodyPr/>
          <a:lstStyle/>
          <a:p>
            <a:r>
              <a:rPr lang="ru-RU" dirty="0" smtClean="0"/>
              <a:t>письмо </a:t>
            </a:r>
            <a:r>
              <a:rPr lang="ru-RU" dirty="0"/>
              <a:t>министерства образования, науки и молодежной политики Краснодарского края от 15.05.2024 №47-01-13-8418/24 «О направлении разъяснений об участии в ГИА в дополнительные дни 4 и 5 июля»</a:t>
            </a:r>
          </a:p>
        </p:txBody>
      </p:sp>
    </p:spTree>
    <p:extLst>
      <p:ext uri="{BB962C8B-B14F-4D97-AF65-F5344CB8AC3E}">
        <p14:creationId xmlns:p14="http://schemas.microsoft.com/office/powerpoint/2010/main" val="360327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9669" y="301098"/>
            <a:ext cx="10394707" cy="4827855"/>
          </a:xfrm>
        </p:spPr>
        <p:txBody>
          <a:bodyPr>
            <a:normAutofit fontScale="92500" lnSpcReduction="10000"/>
          </a:bodyPr>
          <a:lstStyle/>
          <a:p>
            <a:r>
              <a:rPr lang="ru-RU" dirty="0"/>
              <a:t>участники государственной итоговой аттестации (далее – ГИА) вправе в дополнительные дни по своему желанию один раз пересдать единый государственный экзамен (далее – ЕГЭ) по одному учебному предмету по своему выбору из числа учебных предметов, сданных в текущем году (году сдачи экзамена</a:t>
            </a:r>
            <a:r>
              <a:rPr lang="ru-RU" dirty="0" smtClean="0"/>
              <a:t>)</a:t>
            </a:r>
          </a:p>
          <a:p>
            <a:r>
              <a:rPr lang="ru-RU" dirty="0"/>
              <a:t>установленные Изменениями, распространяются только на лиц, являющихся в текущем году участниками ГИА, т.е. выпускниками текущего </a:t>
            </a:r>
            <a:r>
              <a:rPr lang="ru-RU" dirty="0" smtClean="0"/>
              <a:t>года</a:t>
            </a:r>
          </a:p>
          <a:p>
            <a:r>
              <a:rPr lang="ru-RU" dirty="0"/>
              <a:t>Выпускники 11 классов имеют возможность пересдать любой учебный предмет из числа тех, что участник ГИА уже сдал, вне зависимости от полученного результата, в том числе неудовлетворительного (ниже минимального установленного балла</a:t>
            </a:r>
            <a:r>
              <a:rPr lang="ru-RU" dirty="0" smtClean="0"/>
              <a:t>)</a:t>
            </a:r>
          </a:p>
          <a:p>
            <a:r>
              <a:rPr lang="ru-RU" dirty="0"/>
              <a:t>Выпускники 11 классов также могут пересдать один из обязательных учебных предметов (русский язык или математика), независимо от того, пересдавал ли он </a:t>
            </a:r>
            <a:r>
              <a:rPr lang="ru-RU" dirty="0" smtClean="0"/>
              <a:t>в </a:t>
            </a:r>
            <a:r>
              <a:rPr lang="ru-RU" dirty="0"/>
              <a:t>резервные сроки соответствующего периода обязательный учебный предмет, по которому был получен неудовлетворительный результат, или нет</a:t>
            </a:r>
          </a:p>
        </p:txBody>
      </p:sp>
    </p:spTree>
    <p:extLst>
      <p:ext uri="{BB962C8B-B14F-4D97-AF65-F5344CB8AC3E}">
        <p14:creationId xmlns:p14="http://schemas.microsoft.com/office/powerpoint/2010/main" val="26992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94607" y="234596"/>
            <a:ext cx="10394707" cy="4644975"/>
          </a:xfrm>
        </p:spPr>
        <p:txBody>
          <a:bodyPr>
            <a:normAutofit fontScale="85000" lnSpcReduction="10000"/>
          </a:bodyPr>
          <a:lstStyle/>
          <a:p>
            <a:r>
              <a:rPr lang="ru-RU" dirty="0"/>
              <a:t>При принятии решения пересдать ГИА в форме ЕГЭ по математике выпускник 11 класса имеет право изменить уровень ЕГЭ по математике (с базового уровня на профильный либо, наоборот, с профильного уровня на базовый</a:t>
            </a:r>
            <a:r>
              <a:rPr lang="ru-RU" dirty="0" smtClean="0"/>
              <a:t>)</a:t>
            </a:r>
          </a:p>
          <a:p>
            <a:r>
              <a:rPr lang="ru-RU" dirty="0"/>
              <a:t>Например, если в основные сроки основного периода выпускник 11 класса успешно сдал ЕГЭ по математике, но получил неудовлетворительный результат ЕГЭ по русскому языку, он повторно допускается к экзамену по русскому языку в резервные сроки основного </a:t>
            </a:r>
            <a:r>
              <a:rPr lang="ru-RU" dirty="0" smtClean="0"/>
              <a:t>периода</a:t>
            </a:r>
          </a:p>
          <a:p>
            <a:r>
              <a:rPr lang="ru-RU" dirty="0"/>
              <a:t>При получении повторного неудовлетворительного результата ЕГЭ по русскому языку в резервные сроки основного периода выпускник 11 класса также может выбрать русский язык в качестве учебного предмета для пересдачи в дополнительный </a:t>
            </a:r>
            <a:r>
              <a:rPr lang="ru-RU" dirty="0" smtClean="0"/>
              <a:t>день</a:t>
            </a:r>
          </a:p>
          <a:p>
            <a:r>
              <a:rPr lang="ru-RU" dirty="0"/>
              <a:t>Если выпускник 11 класса вновь не получает удовлетворительный результат, он может быть повторно допущен к ГИА в форме ЕГЭ по русскому языку в дополнительный период (в сентябре</a:t>
            </a:r>
            <a:r>
              <a:rPr lang="ru-RU" dirty="0" smtClean="0"/>
              <a:t>)</a:t>
            </a:r>
          </a:p>
          <a:p>
            <a:pPr marL="0" indent="0">
              <a:buNone/>
            </a:pPr>
            <a:r>
              <a:rPr lang="ru-RU" dirty="0" smtClean="0"/>
              <a:t>!!!!!! Обращаем </a:t>
            </a:r>
            <a:r>
              <a:rPr lang="ru-RU" dirty="0"/>
              <a:t>внимание на то, что в сентябре проводится ЕГЭ по математике только базового </a:t>
            </a:r>
            <a:r>
              <a:rPr lang="ru-RU" dirty="0" smtClean="0"/>
              <a:t>уровня</a:t>
            </a:r>
          </a:p>
          <a:p>
            <a:pPr marL="0" indent="0">
              <a:buNone/>
            </a:pPr>
            <a:endParaRPr lang="ru-RU" dirty="0" smtClean="0"/>
          </a:p>
          <a:p>
            <a:endParaRPr lang="ru-RU" dirty="0"/>
          </a:p>
        </p:txBody>
      </p:sp>
    </p:spTree>
    <p:extLst>
      <p:ext uri="{BB962C8B-B14F-4D97-AF65-F5344CB8AC3E}">
        <p14:creationId xmlns:p14="http://schemas.microsoft.com/office/powerpoint/2010/main" val="215256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36418" y="400850"/>
            <a:ext cx="10394707" cy="4910983"/>
          </a:xfrm>
        </p:spPr>
        <p:txBody>
          <a:bodyPr>
            <a:normAutofit fontScale="85000" lnSpcReduction="10000"/>
          </a:bodyPr>
          <a:lstStyle/>
          <a:p>
            <a:r>
              <a:rPr lang="ru-RU" dirty="0"/>
              <a:t>Если выпускник 11 класса в основные сроки соответствующего периода не сдал ГИА по обоим обязательным учебным предметам, он может пересдать один учебный предмет в дополнительный день, а второй обязательный учебный предмет пересдать в </a:t>
            </a:r>
            <a:r>
              <a:rPr lang="ru-RU" dirty="0" smtClean="0"/>
              <a:t>сентябре</a:t>
            </a:r>
          </a:p>
          <a:p>
            <a:r>
              <a:rPr lang="ru-RU" dirty="0"/>
              <a:t>Если выпускник 11 класса получил неудовлетворительные результаты по одному обязательному учебному предмету и одному учебному предмету по выбору, он самостоятельно принимает решение какой учебный предмет пересдать в дополнительный день : например, если выпускник 11 класса получил неудовлетворительные результаты по русскому языку и биологии, он может принять решение о пересдаче ГИА в форме ЕГЭ по русскому языку в резервные сроки основного периода </a:t>
            </a:r>
            <a:r>
              <a:rPr lang="ru-RU" dirty="0" smtClean="0"/>
              <a:t>и </a:t>
            </a:r>
            <a:r>
              <a:rPr lang="ru-RU" dirty="0"/>
              <a:t>пересдать ЕГЭ по биологии в дополнительный </a:t>
            </a:r>
            <a:r>
              <a:rPr lang="ru-RU" dirty="0" smtClean="0"/>
              <a:t>день</a:t>
            </a:r>
          </a:p>
          <a:p>
            <a:r>
              <a:rPr lang="ru-RU" dirty="0"/>
              <a:t>Если выпускник 11 класса получил неудовлетворительные результаты по обоим обязательным учебным предметам и одному учебному предмету по выбору, то он может принять решение о пересдаче в дополнительные дни либо одного из обязательных учебных предметов (второй обязательный учебный предмет будет пересдаваться таким выпускником 11 класса в дополнительный период в </a:t>
            </a:r>
            <a:r>
              <a:rPr lang="ru-RU" dirty="0" smtClean="0"/>
              <a:t>сентябре), </a:t>
            </a:r>
            <a:r>
              <a:rPr lang="ru-RU" dirty="0"/>
              <a:t>либо пересдать в дополнительный день учебный предмет по выбору, а обязательные учебные предметы пересдать в дополнительный период в </a:t>
            </a:r>
            <a:r>
              <a:rPr lang="ru-RU" dirty="0" smtClean="0"/>
              <a:t>сентябре</a:t>
            </a:r>
            <a:endParaRPr lang="ru-RU" dirty="0"/>
          </a:p>
          <a:p>
            <a:endParaRPr lang="ru-RU" dirty="0"/>
          </a:p>
        </p:txBody>
      </p:sp>
    </p:spTree>
    <p:extLst>
      <p:ext uri="{BB962C8B-B14F-4D97-AF65-F5344CB8AC3E}">
        <p14:creationId xmlns:p14="http://schemas.microsoft.com/office/powerpoint/2010/main" val="66640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169" y="178725"/>
            <a:ext cx="10396882" cy="943494"/>
          </a:xfrm>
        </p:spPr>
        <p:txBody>
          <a:bodyPr/>
          <a:lstStyle/>
          <a:p>
            <a:r>
              <a:rPr lang="ru-RU" dirty="0" smtClean="0"/>
              <a:t>Иностранный язык</a:t>
            </a:r>
            <a:endParaRPr lang="ru-RU" dirty="0"/>
          </a:p>
        </p:txBody>
      </p:sp>
      <p:sp>
        <p:nvSpPr>
          <p:cNvPr id="3" name="Объект 2"/>
          <p:cNvSpPr>
            <a:spLocks noGrp="1"/>
          </p:cNvSpPr>
          <p:nvPr>
            <p:ph sz="quarter" idx="13"/>
          </p:nvPr>
        </p:nvSpPr>
        <p:spPr>
          <a:xfrm>
            <a:off x="502920" y="1122219"/>
            <a:ext cx="10394707" cy="3915294"/>
          </a:xfrm>
        </p:spPr>
        <p:txBody>
          <a:bodyPr/>
          <a:lstStyle/>
          <a:p>
            <a:r>
              <a:rPr lang="ru-RU" dirty="0"/>
              <a:t>Экзамен по иностранному языку включает в себя два раздела: письменная и устная части. При принятии выпускником 11 класса решения о пересдаче ЕГЭ по иностранному языку, аннулированию подлежит первый полученный результат и письменной, и устной частей соответствующего экзамена. Таким образом, пересдаются оба раздела ЕГЭ по иностранному языку: в 2024 году письменную часть выпускник 11 класса проходит 4 июля 2024 г., устную часть – 5 июля 2024 г</a:t>
            </a:r>
            <a:r>
              <a:rPr lang="ru-RU" dirty="0" smtClean="0"/>
              <a:t>.</a:t>
            </a:r>
          </a:p>
          <a:p>
            <a:pPr marL="0" indent="0">
              <a:buNone/>
            </a:pPr>
            <a:endParaRPr lang="ru-RU" dirty="0"/>
          </a:p>
        </p:txBody>
      </p:sp>
    </p:spTree>
    <p:extLst>
      <p:ext uri="{BB962C8B-B14F-4D97-AF65-F5344CB8AC3E}">
        <p14:creationId xmlns:p14="http://schemas.microsoft.com/office/powerpoint/2010/main" val="338547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t>аннулирование </a:t>
            </a:r>
            <a:r>
              <a:rPr lang="ru-RU" sz="4800" dirty="0"/>
              <a:t>предыдущего результата ЕГЭ по соответствующему учебному предмету </a:t>
            </a:r>
          </a:p>
        </p:txBody>
      </p:sp>
      <p:sp>
        <p:nvSpPr>
          <p:cNvPr id="3" name="Объект 2"/>
          <p:cNvSpPr>
            <a:spLocks noGrp="1"/>
          </p:cNvSpPr>
          <p:nvPr>
            <p:ph sz="quarter" idx="13"/>
          </p:nvPr>
        </p:nvSpPr>
        <p:spPr/>
        <p:txBody>
          <a:bodyPr/>
          <a:lstStyle/>
          <a:p>
            <a:r>
              <a:rPr lang="ru-RU" dirty="0"/>
              <a:t>В случае если участник ГИА не явился на пересдачу или не завершил выполнение экзаменационной работы по уважительным причинам (болезнь или иные обстоятельства), подтвержденным документально, предыдущий полученный результат ЕГЭ по данному учебному предмету сохраняется без принятия решения председателем государственной экзаменационной комиссии субъекта Российской Федерации </a:t>
            </a:r>
            <a:r>
              <a:rPr lang="ru-RU" dirty="0" smtClean="0"/>
              <a:t>о </a:t>
            </a:r>
            <a:r>
              <a:rPr lang="ru-RU" dirty="0"/>
              <a:t>его </a:t>
            </a:r>
            <a:r>
              <a:rPr lang="ru-RU" dirty="0" smtClean="0"/>
              <a:t>аннулировании</a:t>
            </a:r>
            <a:endParaRPr lang="ru-RU" dirty="0"/>
          </a:p>
        </p:txBody>
      </p:sp>
    </p:spTree>
    <p:extLst>
      <p:ext uri="{BB962C8B-B14F-4D97-AF65-F5344CB8AC3E}">
        <p14:creationId xmlns:p14="http://schemas.microsoft.com/office/powerpoint/2010/main" val="279218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t>По вопросу подачи заявлений на пересдачу в дополнительные дни ЕГЭ</a:t>
            </a:r>
          </a:p>
        </p:txBody>
      </p:sp>
      <p:sp>
        <p:nvSpPr>
          <p:cNvPr id="3" name="Объект 2"/>
          <p:cNvSpPr>
            <a:spLocks noGrp="1"/>
          </p:cNvSpPr>
          <p:nvPr>
            <p:ph sz="quarter" idx="13"/>
          </p:nvPr>
        </p:nvSpPr>
        <p:spPr/>
        <p:txBody>
          <a:bodyPr>
            <a:normAutofit fontScale="85000" lnSpcReduction="20000"/>
          </a:bodyPr>
          <a:lstStyle/>
          <a:p>
            <a:r>
              <a:rPr lang="ru-RU" dirty="0"/>
              <a:t>выпускник 11 класса подает соответствующее заявление в ГЭК с указанием пересдаваемого учебного предмета </a:t>
            </a:r>
            <a:r>
              <a:rPr lang="ru-RU" dirty="0" smtClean="0"/>
              <a:t>ЕГЭ</a:t>
            </a:r>
          </a:p>
          <a:p>
            <a:r>
              <a:rPr lang="ru-RU" dirty="0" smtClean="0"/>
              <a:t>Указанные </a:t>
            </a:r>
            <a:r>
              <a:rPr lang="ru-RU" dirty="0"/>
              <a:t>заявления подаются выпускниками 11 класса не ранее шести рабочих дней и не позднее двух рабочих дней до дня экзамена, пересдаваемого в дополнительный </a:t>
            </a:r>
            <a:r>
              <a:rPr lang="ru-RU" dirty="0" smtClean="0"/>
              <a:t>день</a:t>
            </a:r>
          </a:p>
          <a:p>
            <a:r>
              <a:rPr lang="ru-RU" dirty="0" smtClean="0"/>
              <a:t> </a:t>
            </a:r>
            <a:r>
              <a:rPr lang="ru-RU" dirty="0"/>
              <a:t>Таким образом, в 2024 году выпускники 11 класса подают соответствующие заявления в следующие сроки: </a:t>
            </a:r>
            <a:endParaRPr lang="ru-RU" dirty="0" smtClean="0"/>
          </a:p>
          <a:p>
            <a:pPr>
              <a:buFontTx/>
              <a:buChar char="-"/>
            </a:pPr>
            <a:r>
              <a:rPr lang="ru-RU" dirty="0" smtClean="0"/>
              <a:t>по </a:t>
            </a:r>
            <a:r>
              <a:rPr lang="ru-RU" dirty="0"/>
              <a:t>учебным предметам, сдаваемым 4 июля 2024 г.: не ранее 26 июня 2024 г. и не позднее 1 июля 2024 г. (включительно); </a:t>
            </a:r>
            <a:endParaRPr lang="ru-RU" dirty="0" smtClean="0"/>
          </a:p>
          <a:p>
            <a:pPr>
              <a:buFontTx/>
              <a:buChar char="-"/>
            </a:pPr>
            <a:r>
              <a:rPr lang="ru-RU" dirty="0" smtClean="0"/>
              <a:t>по </a:t>
            </a:r>
            <a:r>
              <a:rPr lang="ru-RU" dirty="0"/>
              <a:t>учебным предметам, сдаваемым 5 июля 2024 г.: не ранее 27 июня 2024 г. и не позднее 2 июля 2024 г. (включительно</a:t>
            </a:r>
            <a:r>
              <a:rPr lang="ru-RU" dirty="0" smtClean="0"/>
              <a:t>).</a:t>
            </a:r>
            <a:endParaRPr lang="ru-RU" dirty="0"/>
          </a:p>
        </p:txBody>
      </p:sp>
    </p:spTree>
    <p:extLst>
      <p:ext uri="{BB962C8B-B14F-4D97-AF65-F5344CB8AC3E}">
        <p14:creationId xmlns:p14="http://schemas.microsoft.com/office/powerpoint/2010/main" val="16346142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34</TotalTime>
  <Words>790</Words>
  <Application>Microsoft Office PowerPoint</Application>
  <PresentationFormat>Широкоэкранный</PresentationFormat>
  <Paragraphs>28</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Impact</vt:lpstr>
      <vt:lpstr>Главное мероприятие</vt:lpstr>
      <vt:lpstr>стрела</vt:lpstr>
      <vt:lpstr>О направлении разъяснений об участии в ГИА в дополнительные дни 4 и 5 июля</vt:lpstr>
      <vt:lpstr>Презентация PowerPoint</vt:lpstr>
      <vt:lpstr>Презентация PowerPoint</vt:lpstr>
      <vt:lpstr>Презентация PowerPoint</vt:lpstr>
      <vt:lpstr>Иностранный язык</vt:lpstr>
      <vt:lpstr>аннулирование предыдущего результата ЕГЭ по соответствующему учебному предмету </vt:lpstr>
      <vt:lpstr>По вопросу подачи заявлений на пересдачу в дополнительные дни ЕГЭ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стрела</dc:title>
  <dc:creator>СимоноваОВ</dc:creator>
  <cp:lastModifiedBy>СимоноваОВ</cp:lastModifiedBy>
  <cp:revision>3</cp:revision>
  <dcterms:created xsi:type="dcterms:W3CDTF">2024-05-17T07:25:59Z</dcterms:created>
  <dcterms:modified xsi:type="dcterms:W3CDTF">2024-05-17T08:00:12Z</dcterms:modified>
</cp:coreProperties>
</file>